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4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97"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move the slide</a:t>
            </a:r>
          </a:p>
        </p:txBody>
      </p:sp>
      <p:sp>
        <p:nvSpPr>
          <p:cNvPr id="16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2" name="PlaceHolder 4"/>
          <p:cNvSpPr>
            <a:spLocks noGrp="1"/>
          </p:cNvSpPr>
          <p:nvPr>
            <p:ph type="dt" idx="5"/>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63" name="PlaceHolder 5"/>
          <p:cNvSpPr>
            <a:spLocks noGrp="1"/>
          </p:cNvSpPr>
          <p:nvPr>
            <p:ph type="ftr" idx="6"/>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64" name="PlaceHolder 6"/>
          <p:cNvSpPr>
            <a:spLocks noGrp="1"/>
          </p:cNvSpPr>
          <p:nvPr>
            <p:ph type="sldNum" idx="7"/>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8E34A9BA-B19F-4F9D-8CE7-C59827ADB5E3}"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nux.com/what-is-linu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ctraining.github.io/Intro-to-Shell/lessons/03_vim.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mputerhope.com/jargon/s/server.ht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icds.psu.edu/computing-services/roar-user-guide/" TargetMode="External"/><Relationship Id="rId4" Type="http://schemas.openxmlformats.org/officeDocument/2006/relationships/hyperlink" Target="https://researchcomputing.princeton.edu/faq/what-is-a-clust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ducba.com/gui-vs-cli/"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noRot="1" noChangeAspect="1"/>
          </p:cNvSpPr>
          <p:nvPr>
            <p:ph type="sldImg"/>
          </p:nvPr>
        </p:nvSpPr>
        <p:spPr>
          <a:xfrm>
            <a:off x="380880" y="685800"/>
            <a:ext cx="6095520" cy="342864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PSU METEO Linux network uses CentOS</a:t>
            </a:r>
            <a:endParaRPr lang="en-US" sz="1100" b="0" strike="noStrike" spc="-1">
              <a:latin typeface="Arial"/>
            </a:endParaRPr>
          </a:p>
          <a:p>
            <a:pPr>
              <a:lnSpc>
                <a:spcPct val="100000"/>
              </a:lnSpc>
              <a:buNone/>
              <a:tabLst>
                <a:tab pos="0" algn="l"/>
              </a:tabLst>
            </a:pPr>
            <a:r>
              <a:rPr lang="en" sz="1100" b="0" strike="noStrike" spc="-1">
                <a:latin typeface="Arial"/>
              </a:rPr>
              <a:t>Source: </a:t>
            </a:r>
            <a:r>
              <a:rPr lang="en" sz="1100" b="0" u="sng" strike="noStrike" spc="-1">
                <a:solidFill>
                  <a:srgbClr val="000000"/>
                </a:solidFill>
                <a:uFillTx/>
                <a:latin typeface="Arial"/>
                <a:hlinkClick r:id="rId3"/>
              </a:rPr>
              <a:t>https://www.linux.com/what-is-linux/</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noRot="1" noChangeAspect="1"/>
          </p:cNvSpPr>
          <p:nvPr>
            <p:ph type="sldImg"/>
          </p:nvPr>
        </p:nvSpPr>
        <p:spPr>
          <a:xfrm>
            <a:off x="380880" y="685800"/>
            <a:ext cx="6095520" cy="3428640"/>
          </a:xfrm>
          <a:prstGeom prst="rect">
            <a:avLst/>
          </a:prstGeom>
          <a:ln w="0">
            <a:noFill/>
          </a:ln>
        </p:spPr>
      </p:sp>
      <p:sp>
        <p:nvSpPr>
          <p:cNvPr id="42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Fairly quick tutorial on vim: </a:t>
            </a:r>
            <a:r>
              <a:rPr lang="en" sz="1100" b="0" u="sng" strike="noStrike" spc="-1">
                <a:solidFill>
                  <a:srgbClr val="000000"/>
                </a:solidFill>
                <a:uFillTx/>
                <a:latin typeface="Arial"/>
                <a:hlinkClick r:id="rId3"/>
              </a:rPr>
              <a:t>https://hbctraining.github.io/Intro-to-Shell/lessons/03_vim.html</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noRot="1" noChangeAspect="1"/>
          </p:cNvSpPr>
          <p:nvPr>
            <p:ph type="sldImg"/>
          </p:nvPr>
        </p:nvSpPr>
        <p:spPr>
          <a:xfrm>
            <a:off x="380880" y="685800"/>
            <a:ext cx="6095520" cy="3428640"/>
          </a:xfrm>
          <a:prstGeom prst="rect">
            <a:avLst/>
          </a:prstGeom>
          <a:ln w="0">
            <a:noFill/>
          </a:ln>
        </p:spPr>
      </p:sp>
      <p:sp>
        <p:nvSpPr>
          <p:cNvPr id="42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solidFill>
                  <a:srgbClr val="000000"/>
                </a:solidFill>
                <a:latin typeface="Arial"/>
              </a:rPr>
              <a:t>If you’re interested, the top 50 programming languages can be found </a:t>
            </a:r>
            <a:r>
              <a:rPr lang="en" sz="1100" b="0" u="sng" strike="noStrike" spc="-1">
                <a:solidFill>
                  <a:srgbClr val="0097A7"/>
                </a:solidFill>
                <a:uFillTx/>
                <a:latin typeface="Arial"/>
                <a:hlinkClick r:id="rId3"/>
              </a:rPr>
              <a:t>here</a:t>
            </a:r>
            <a:endParaRPr lang="en-US" sz="1100" b="0" strike="noStrike" spc="-1">
              <a:latin typeface="Arial"/>
            </a:endParaRPr>
          </a:p>
          <a:p>
            <a:pPr>
              <a:lnSpc>
                <a:spcPct val="100000"/>
              </a:lnSpc>
              <a:buNone/>
              <a:tabLst>
                <a:tab pos="0" algn="l"/>
              </a:tabLst>
            </a:pPr>
            <a:r>
              <a:rPr lang="en" sz="1100" b="0" strike="noStrike" spc="-1">
                <a:latin typeface="Arial"/>
              </a:rPr>
              <a:t>Additional information: https://www.freecodecamp.org/news/compiled-versus-interpreted-languages/</a:t>
            </a:r>
            <a:endParaRPr lang="en-US" sz="11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noRot="1" noChangeAspect="1"/>
          </p:cNvSpPr>
          <p:nvPr>
            <p:ph type="sldImg"/>
          </p:nvPr>
        </p:nvSpPr>
        <p:spPr>
          <a:xfrm>
            <a:off x="380880" y="685800"/>
            <a:ext cx="6095520" cy="3428640"/>
          </a:xfrm>
          <a:prstGeom prst="rect">
            <a:avLst/>
          </a:prstGeom>
          <a:ln w="0">
            <a:noFill/>
          </a:ln>
        </p:spPr>
      </p:sp>
      <p:sp>
        <p:nvSpPr>
          <p:cNvPr id="42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Note that netcdf is similar to xarrays in python</a:t>
            </a:r>
            <a:endParaRPr lang="en-US" sz="1100" b="0" strike="noStrike" spc="-1">
              <a:latin typeface="Arial"/>
            </a:endParaRPr>
          </a:p>
          <a:p>
            <a:pPr>
              <a:lnSpc>
                <a:spcPct val="100000"/>
              </a:lnSpc>
              <a:buNone/>
              <a:tabLst>
                <a:tab pos="0" algn="l"/>
              </a:tabLst>
            </a:pPr>
            <a:r>
              <a:rPr lang="en" sz="1100" b="0" strike="noStrike" spc="-1">
                <a:latin typeface="Arial"/>
              </a:rPr>
              <a:t>Note that users should pay attention to the ordering of dimensions when using netcdf files!</a:t>
            </a:r>
            <a:endParaRPr lang="en-US" sz="11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noRot="1" noChangeAspect="1"/>
          </p:cNvSpPr>
          <p:nvPr>
            <p:ph type="sldImg"/>
          </p:nvPr>
        </p:nvSpPr>
        <p:spPr>
          <a:xfrm>
            <a:off x="380880" y="685800"/>
            <a:ext cx="6095520" cy="3428640"/>
          </a:xfrm>
          <a:prstGeom prst="rect">
            <a:avLst/>
          </a:prstGeom>
          <a:ln w="0">
            <a:noFill/>
          </a:ln>
        </p:spPr>
      </p:sp>
      <p:sp>
        <p:nvSpPr>
          <p:cNvPr id="41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It’s also worth noting that I use the terms “machine” and “computer” interchangeably</a:t>
            </a:r>
            <a:endParaRPr lang="en-US" sz="1100" b="0" strike="noStrike" spc="-1">
              <a:latin typeface="Arial"/>
            </a:endParaRPr>
          </a:p>
          <a:p>
            <a:pPr>
              <a:lnSpc>
                <a:spcPct val="100000"/>
              </a:lnSpc>
              <a:buNone/>
              <a:tabLst>
                <a:tab pos="0" algn="l"/>
              </a:tabLst>
            </a:pPr>
            <a:r>
              <a:rPr lang="en" sz="1100" b="0" strike="noStrike" spc="-1">
                <a:latin typeface="Arial"/>
              </a:rPr>
              <a:t>The command “lscpu” can be used in Linux to display the number of sockets, cores, threads, and CPUs</a:t>
            </a:r>
            <a:endParaRPr lang="en-US" sz="1100" b="0" strike="noStrike" spc="-1">
              <a:latin typeface="Arial"/>
            </a:endParaRPr>
          </a:p>
          <a:p>
            <a:pPr>
              <a:lnSpc>
                <a:spcPct val="100000"/>
              </a:lnSpc>
              <a:buNone/>
              <a:tabLst>
                <a:tab pos="0" algn="l"/>
              </a:tabLst>
            </a:pPr>
            <a:r>
              <a:rPr lang="en" sz="1100" b="0" strike="noStrike" spc="-1">
                <a:latin typeface="Arial"/>
              </a:rPr>
              <a:t>Sources: </a:t>
            </a:r>
            <a:r>
              <a:rPr lang="en" sz="1100" b="0" u="sng" strike="noStrike" spc="-1">
                <a:solidFill>
                  <a:srgbClr val="000000"/>
                </a:solidFill>
                <a:uFillTx/>
                <a:latin typeface="Arial"/>
                <a:hlinkClick r:id="rId3"/>
              </a:rPr>
              <a:t>https://www.computerhope.com/jargon/s/server.htm</a:t>
            </a:r>
            <a:r>
              <a:rPr lang="en" sz="1100" b="0" strike="noStrike" spc="-1">
                <a:latin typeface="Arial"/>
              </a:rPr>
              <a:t>, </a:t>
            </a:r>
            <a:r>
              <a:rPr lang="en" sz="1100" b="0" u="sng" strike="noStrike" spc="-1">
                <a:solidFill>
                  <a:srgbClr val="000000"/>
                </a:solidFill>
                <a:uFillTx/>
                <a:latin typeface="Arial"/>
                <a:hlinkClick r:id="rId4"/>
              </a:rPr>
              <a:t>https://researchcomputing.princeton.edu/faq/what-is-a-cluster</a:t>
            </a:r>
            <a:r>
              <a:rPr lang="en" sz="1100" b="0" strike="noStrike" spc="-1">
                <a:latin typeface="Arial"/>
              </a:rPr>
              <a:t>, </a:t>
            </a:r>
            <a:r>
              <a:rPr lang="en" sz="1100" b="0" u="sng" strike="noStrike" spc="-1">
                <a:solidFill>
                  <a:srgbClr val="000000"/>
                </a:solidFill>
                <a:uFillTx/>
                <a:latin typeface="Arial"/>
                <a:hlinkClick r:id="rId5"/>
              </a:rPr>
              <a:t>https://www.icds.psu.edu/computing-services/roar-user-guide/</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380880" y="685800"/>
            <a:ext cx="6095520" cy="3428640"/>
          </a:xfrm>
          <a:prstGeom prst="rect">
            <a:avLst/>
          </a:prstGeom>
          <a:ln w="0">
            <a:noFill/>
          </a:ln>
        </p:spPr>
      </p:sp>
      <p:sp>
        <p:nvSpPr>
          <p:cNvPr id="41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PSU METEO Linux Cluster only has a CLI</a:t>
            </a:r>
            <a:endParaRPr lang="en-US" sz="1100" b="0" strike="noStrike" spc="-1">
              <a:latin typeface="Arial"/>
            </a:endParaRPr>
          </a:p>
          <a:p>
            <a:pPr>
              <a:lnSpc>
                <a:spcPct val="100000"/>
              </a:lnSpc>
              <a:buNone/>
              <a:tabLst>
                <a:tab pos="0" algn="l"/>
              </a:tabLst>
            </a:pPr>
            <a:r>
              <a:rPr lang="en" sz="1100" b="0" strike="noStrike" spc="-1">
                <a:latin typeface="Arial"/>
              </a:rPr>
              <a:t>Source: </a:t>
            </a:r>
            <a:r>
              <a:rPr lang="en" sz="1100" b="0" u="sng" strike="noStrike" spc="-1">
                <a:solidFill>
                  <a:srgbClr val="000000"/>
                </a:solidFill>
                <a:uFillTx/>
                <a:latin typeface="Arial"/>
                <a:hlinkClick r:id="rId3"/>
              </a:rPr>
              <a:t>https://www.educba.com/gui-vs-cli/</a:t>
            </a:r>
            <a:r>
              <a:rPr lang="en" sz="1100" b="0" strike="noStrike" spc="-1">
                <a:latin typeface="Arial"/>
              </a:rPr>
              <a:t> </a:t>
            </a:r>
            <a:endParaRPr lang="en-US" sz="11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noRot="1" noChangeAspect="1"/>
          </p:cNvSpPr>
          <p:nvPr>
            <p:ph type="sldImg"/>
          </p:nvPr>
        </p:nvSpPr>
        <p:spPr>
          <a:xfrm>
            <a:off x="380880" y="685800"/>
            <a:ext cx="6095520" cy="342864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Note that the CLI in Mac is basically identical to Linux, but the CLI in Windows is very different</a:t>
            </a:r>
            <a:endParaRPr lang="en-US" sz="1100" b="0" strike="noStrike" spc="-1">
              <a:latin typeface="Arial"/>
            </a:endParaRPr>
          </a:p>
          <a:p>
            <a:pPr>
              <a:lnSpc>
                <a:spcPct val="100000"/>
              </a:lnSpc>
              <a:buNone/>
              <a:tabLst>
                <a:tab pos="0" algn="l"/>
              </a:tabLst>
            </a:pPr>
            <a:r>
              <a:rPr lang="en" sz="1100" b="0" strike="noStrike" spc="-1">
                <a:latin typeface="Arial"/>
              </a:rPr>
              <a:t>Note that Courier New will be used for terminal commands and arrows (instead of bullets) will be used for procedures</a:t>
            </a:r>
            <a:endParaRPr lang="en-US" sz="1100" b="0" strike="noStrike" spc="-1">
              <a:latin typeface="Arial"/>
            </a:endParaRPr>
          </a:p>
          <a:p>
            <a:pPr>
              <a:lnSpc>
                <a:spcPct val="100000"/>
              </a:lnSpc>
              <a:buNone/>
              <a:tabLst>
                <a:tab pos="0" algn="l"/>
              </a:tabLst>
            </a:pPr>
            <a:r>
              <a:rPr lang="en" sz="1100" b="0" strike="noStrike" spc="-1">
                <a:latin typeface="Arial"/>
              </a:rPr>
              <a:t>ssh = secure shell protocol</a:t>
            </a:r>
            <a:endParaRPr lang="en-US" sz="11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noRot="1" noChangeAspect="1"/>
          </p:cNvSpPr>
          <p:nvPr>
            <p:ph type="sldImg"/>
          </p:nvPr>
        </p:nvSpPr>
        <p:spPr>
          <a:xfrm>
            <a:off x="380880" y="685800"/>
            <a:ext cx="6095520" cy="3428640"/>
          </a:xfrm>
          <a:prstGeom prst="rect">
            <a:avLst/>
          </a:prstGeom>
          <a:ln w="0">
            <a:noFill/>
          </a:ln>
        </p:spPr>
      </p:sp>
      <p:sp>
        <p:nvSpPr>
          <p:cNvPr id="41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Chad used to be able to download and install MobaXterm for all of us, but now he can’t due to the license agreement. PuTTY is installed by default on all Walker workstations, but enabling X11 forwarding in PuTTY is a bit of a pain. Thus, I’ll have all of you download MobaXterm so that way you can use it whenever you log onto a Walker workstation.</a:t>
            </a:r>
            <a:endParaRPr lang="en-US" sz="11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noRot="1" noChangeAspect="1"/>
          </p:cNvSpPr>
          <p:nvPr>
            <p:ph type="sldImg"/>
          </p:nvPr>
        </p:nvSpPr>
        <p:spPr>
          <a:xfrm>
            <a:off x="381000" y="685800"/>
            <a:ext cx="6096000" cy="3429000"/>
          </a:xfrm>
          <a:prstGeom prst="rect">
            <a:avLst/>
          </a:prstGeom>
          <a:ln w="0">
            <a:noFill/>
          </a:ln>
        </p:spPr>
      </p:sp>
      <p:sp>
        <p:nvSpPr>
          <p:cNvPr id="41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Will cover ls -l output later</a:t>
            </a:r>
            <a:endParaRPr lang="en-US" sz="1100" b="0" strike="noStrike" spc="-1">
              <a:latin typeface="Arial"/>
            </a:endParaRPr>
          </a:p>
          <a:p>
            <a:pPr>
              <a:lnSpc>
                <a:spcPct val="100000"/>
              </a:lnSpc>
              <a:buNone/>
              <a:tabLst>
                <a:tab pos="0" algn="l"/>
              </a:tabLst>
            </a:pPr>
            <a:r>
              <a:rPr lang="en" sz="1100" b="0" strike="noStrike" spc="-1">
                <a:latin typeface="Arial"/>
              </a:rPr>
              <a:t>Note that dark blue highlighted items are directories, other items are files</a:t>
            </a:r>
            <a:endParaRPr lang="en-US" sz="11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380880" y="685800"/>
            <a:ext cx="6095520" cy="3428640"/>
          </a:xfrm>
          <a:prstGeom prst="rect">
            <a:avLst/>
          </a:prstGeom>
          <a:ln w="0">
            <a:noFill/>
          </a:ln>
        </p:spPr>
      </p:sp>
      <p:sp>
        <p:nvSpPr>
          <p:cNvPr id="42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At this point, I might just show my terminal window and continue without the slide show</a:t>
            </a:r>
            <a:endParaRPr lang="en-US" sz="11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381000" y="685800"/>
            <a:ext cx="6096000" cy="3429000"/>
          </a:xfrm>
          <a:prstGeom prst="rect">
            <a:avLst/>
          </a:prstGeom>
          <a:ln w="0">
            <a:noFill/>
          </a:ln>
        </p:spPr>
      </p:sp>
      <p:sp>
        <p:nvSpPr>
          <p:cNvPr id="42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lstStyle/>
          <a:p>
            <a:pPr>
              <a:lnSpc>
                <a:spcPct val="100000"/>
              </a:lnSpc>
              <a:buNone/>
              <a:tabLst>
                <a:tab pos="0" algn="l"/>
              </a:tabLst>
            </a:pPr>
            <a:r>
              <a:rPr lang="en" sz="1100" b="0" strike="noStrike" spc="-1">
                <a:latin typeface="Arial"/>
              </a:rPr>
              <a:t>Note that - or + can be used instead of = to remove or add permissions, respectively</a:t>
            </a:r>
            <a:endParaRPr lang="en-US" sz="11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If you use bash, you’ll want to edit the file “.</a:t>
            </a:r>
            <a:r>
              <a:rPr lang="en-US" dirty="0" err="1"/>
              <a:t>bashrc</a:t>
            </a:r>
            <a:r>
              <a:rPr lang="en-US" dirty="0"/>
              <a:t>”</a:t>
            </a:r>
          </a:p>
        </p:txBody>
      </p:sp>
      <p:sp>
        <p:nvSpPr>
          <p:cNvPr id="4" name="Slide Number Placeholder 3"/>
          <p:cNvSpPr>
            <a:spLocks noGrp="1"/>
          </p:cNvSpPr>
          <p:nvPr>
            <p:ph type="sldNum" idx="7"/>
          </p:nvPr>
        </p:nvSpPr>
        <p:spPr/>
        <p:txBody>
          <a:bodyPr/>
          <a:lstStyle/>
          <a:p>
            <a:pPr algn="r">
              <a:buNone/>
            </a:pPr>
            <a:fld id="{8E34A9BA-B19F-4F9D-8CE7-C59827ADB5E3}" type="slidenum">
              <a:rPr lang="en-US" sz="1400" b="0" strike="noStrike" spc="-1" smtClean="0">
                <a:latin typeface="Times New Roman"/>
              </a:rPr>
              <a:t>21</a:t>
            </a:fld>
            <a:endParaRPr lang="en-US" sz="1400" b="0" strike="noStrike" spc="-1">
              <a:latin typeface="Times New Roman"/>
            </a:endParaRPr>
          </a:p>
        </p:txBody>
      </p:sp>
    </p:spTree>
    <p:extLst>
      <p:ext uri="{BB962C8B-B14F-4D97-AF65-F5344CB8AC3E}">
        <p14:creationId xmlns:p14="http://schemas.microsoft.com/office/powerpoint/2010/main" val="175452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F3F4409B-056C-4C8C-B974-E38FC2946DF9}"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367996C3-81EB-40CD-B4F3-C74DB6E537B0}"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1"/>
          </p:nvPr>
        </p:nvSpPr>
        <p:spPr/>
        <p:txBody>
          <a:bodyPr/>
          <a:lstStyle/>
          <a:p>
            <a:fld id="{56A7BBF6-A75C-41E4-BB17-29FD1A1EB54E}"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1"/>
          </p:nvPr>
        </p:nvSpPr>
        <p:spPr/>
        <p:txBody>
          <a:bodyPr/>
          <a:lstStyle/>
          <a:p>
            <a:fld id="{CD707680-F6D0-42DD-8582-357F860FE22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E8997D8E-A81A-4D64-BE76-2494A443D21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931535A6-999D-4EF6-8670-906C25563AA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2"/>
          </p:nvPr>
        </p:nvSpPr>
        <p:spPr/>
        <p:txBody>
          <a:bodyPr/>
          <a:lstStyle/>
          <a:p>
            <a:fld id="{C7ED6093-0296-447B-B52B-BCCBCDDAC800}"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BF94FCA2-6F6F-4DA0-B0AF-91C557D44632}"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2"/>
          </p:nvPr>
        </p:nvSpPr>
        <p:spPr/>
        <p:txBody>
          <a:bodyPr/>
          <a:lstStyle/>
          <a:p>
            <a:fld id="{6A8183BC-6114-4590-B607-5F400B686D9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8D609C4A-806C-485E-9B71-9B1285C80BB7}"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D0D1D8D6-5F44-4313-8ADC-3C22B12077E8}"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2" name="PlaceHolder 3"/>
          <p:cNvSpPr>
            <a:spLocks noGrp="1"/>
          </p:cNvSpPr>
          <p:nvPr>
            <p:ph type="sldNum" idx="1"/>
          </p:nvPr>
        </p:nvSpPr>
        <p:spPr/>
        <p:txBody>
          <a:bodyPr/>
          <a:lstStyle/>
          <a:p>
            <a:fld id="{7E34A976-DA7C-4D0C-984E-C3DE10ED465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1F1D3CDF-856B-4C28-8E1E-860E73E2039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2"/>
          </p:nvPr>
        </p:nvSpPr>
        <p:spPr/>
        <p:txBody>
          <a:bodyPr/>
          <a:lstStyle/>
          <a:p>
            <a:fld id="{596B93CE-238B-4A8F-B97B-C870570E1A41}"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2"/>
          </p:nvPr>
        </p:nvSpPr>
        <p:spPr/>
        <p:txBody>
          <a:bodyPr/>
          <a:lstStyle/>
          <a:p>
            <a:fld id="{90A328B2-49A5-4BB4-B13A-D43E2882FACB}"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2"/>
          </p:nvPr>
        </p:nvSpPr>
        <p:spPr/>
        <p:txBody>
          <a:bodyPr/>
          <a:lstStyle/>
          <a:p>
            <a:fld id="{EFC9CAC4-4162-40D4-ACA2-5DAA2A7B036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2"/>
          </p:nvPr>
        </p:nvSpPr>
        <p:spPr/>
        <p:txBody>
          <a:bodyPr/>
          <a:lstStyle/>
          <a:p>
            <a:fld id="{38C9490D-3B70-4BBB-A64C-71ED81256962}"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E2B9B2DE-1B3B-41EC-87A0-BCFE8863A69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3"/>
          </p:nvPr>
        </p:nvSpPr>
        <p:spPr/>
        <p:txBody>
          <a:bodyPr/>
          <a:lstStyle/>
          <a:p>
            <a:fld id="{CC772140-A975-43A7-9A29-5320A73AA9C7}"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3"/>
          </p:nvPr>
        </p:nvSpPr>
        <p:spPr/>
        <p:txBody>
          <a:bodyPr/>
          <a:lstStyle/>
          <a:p>
            <a:fld id="{4C4A394D-2297-4161-825C-6ECDB16DE3F9}"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8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6523A1F7-8B0E-44C3-B546-BFBCA4C51B60}"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3"/>
          </p:nvPr>
        </p:nvSpPr>
        <p:spPr/>
        <p:txBody>
          <a:bodyPr/>
          <a:lstStyle/>
          <a:p>
            <a:fld id="{E95C6A8D-028F-4BD5-ADF0-B29B36A2597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1"/>
          </p:nvPr>
        </p:nvSpPr>
        <p:spPr/>
        <p:txBody>
          <a:bodyPr/>
          <a:lstStyle/>
          <a:p>
            <a:fld id="{1676FC34-EF92-4506-A6CF-E06E3BBD778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3"/>
          </p:nvPr>
        </p:nvSpPr>
        <p:spPr/>
        <p:txBody>
          <a:bodyPr/>
          <a:lstStyle/>
          <a:p>
            <a:fld id="{F2935E5B-D7C1-42E9-912D-043C7589088F}"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80EE951C-262C-43CF-85AF-9E7C3B0A9D9F}"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9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42A2D76A-07C6-4924-ACF1-D8799A7A0799}"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3"/>
          </p:nvPr>
        </p:nvSpPr>
        <p:spPr/>
        <p:txBody>
          <a:bodyPr/>
          <a:lstStyle/>
          <a:p>
            <a:fld id="{8CF8C11F-6801-4465-BC82-8ECE5361F1D7}"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3"/>
          </p:nvPr>
        </p:nvSpPr>
        <p:spPr/>
        <p:txBody>
          <a:bodyPr/>
          <a:lstStyle/>
          <a:p>
            <a:fld id="{A9E45B2D-A280-409A-A2D8-075975B518E6}"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0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0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3"/>
          </p:nvPr>
        </p:nvSpPr>
        <p:spPr/>
        <p:txBody>
          <a:bodyPr/>
          <a:lstStyle/>
          <a:p>
            <a:fld id="{5CE5F055-BD6E-4B0A-806C-F34EA153D89C}"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1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3"/>
          </p:nvPr>
        </p:nvSpPr>
        <p:spPr/>
        <p:txBody>
          <a:bodyPr/>
          <a:lstStyle/>
          <a:p>
            <a:fld id="{6FF78EB4-9A2D-4265-AD74-A63CB0314DBF}"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8B8A2A31-D5A2-432F-B3A4-38A76E6091B7}"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4"/>
          </p:nvPr>
        </p:nvSpPr>
        <p:spPr/>
        <p:txBody>
          <a:bodyPr/>
          <a:lstStyle/>
          <a:p>
            <a:fld id="{D589AC03-D701-416A-B402-9B101DB5840B}"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4"/>
          </p:nvPr>
        </p:nvSpPr>
        <p:spPr/>
        <p:txBody>
          <a:bodyPr/>
          <a:lstStyle/>
          <a:p>
            <a:fld id="{585A0E8D-9242-4EF0-898A-E1578E4A4780}"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1"/>
          </p:nvPr>
        </p:nvSpPr>
        <p:spPr/>
        <p:txBody>
          <a:bodyPr/>
          <a:lstStyle/>
          <a:p>
            <a:fld id="{5A7AA94E-8D2C-4EE4-8ECD-983F5CC6766C}"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2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2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4"/>
          </p:nvPr>
        </p:nvSpPr>
        <p:spPr/>
        <p:txBody>
          <a:bodyPr/>
          <a:lstStyle/>
          <a:p>
            <a:fld id="{DA4A38F6-1487-4ED3-9256-0EE89CEC0664}"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4"/>
          </p:nvPr>
        </p:nvSpPr>
        <p:spPr/>
        <p:txBody>
          <a:bodyPr/>
          <a:lstStyle/>
          <a:p>
            <a:fld id="{B20FE58F-AA1A-48EB-9FC7-11ECF4112319}"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4"/>
          </p:nvPr>
        </p:nvSpPr>
        <p:spPr/>
        <p:txBody>
          <a:bodyPr/>
          <a:lstStyle/>
          <a:p>
            <a:fld id="{17E14071-C282-42C0-9D64-76BCC36164F4}"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359D976C-CC66-44DC-88E4-AFBEC7BB8803}"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3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65CBEB56-9A65-44C7-9ECF-F02686B25A12}"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4"/>
          </p:nvPr>
        </p:nvSpPr>
        <p:spPr/>
        <p:txBody>
          <a:bodyPr/>
          <a:lstStyle/>
          <a:p>
            <a:fld id="{CCFC7CAB-F7A5-4C29-AD54-B45D72D40F12}"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5" name="PlaceHolder 4"/>
          <p:cNvSpPr>
            <a:spLocks noGrp="1"/>
          </p:cNvSpPr>
          <p:nvPr>
            <p:ph type="sldNum" idx="4"/>
          </p:nvPr>
        </p:nvSpPr>
        <p:spPr/>
        <p:txBody>
          <a:bodyPr/>
          <a:lstStyle/>
          <a:p>
            <a:fld id="{3122176A-0D69-4D44-801F-8AD4F37C816D}"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4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7" name="PlaceHolder 6"/>
          <p:cNvSpPr>
            <a:spLocks noGrp="1"/>
          </p:cNvSpPr>
          <p:nvPr>
            <p:ph type="sldNum" idx="4"/>
          </p:nvPr>
        </p:nvSpPr>
        <p:spPr/>
        <p:txBody>
          <a:bodyPr/>
          <a:lstStyle/>
          <a:p>
            <a:fld id="{AA011661-7697-4FAF-ABC4-782F3044416A}"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5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9" name="PlaceHolder 8"/>
          <p:cNvSpPr>
            <a:spLocks noGrp="1"/>
          </p:cNvSpPr>
          <p:nvPr>
            <p:ph type="sldNum" idx="4"/>
          </p:nvPr>
        </p:nvSpPr>
        <p:spPr/>
        <p:txBody>
          <a:bodyPr/>
          <a:lstStyle/>
          <a:p>
            <a:fld id="{5574381D-AA65-456B-AF79-63BE069CF41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3" name="PlaceHolder 2"/>
          <p:cNvSpPr>
            <a:spLocks noGrp="1"/>
          </p:cNvSpPr>
          <p:nvPr>
            <p:ph type="sldNum" idx="1"/>
          </p:nvPr>
        </p:nvSpPr>
        <p:spPr/>
        <p:txBody>
          <a:bodyPr/>
          <a:lstStyle/>
          <a:p>
            <a:fld id="{382D02A0-BB07-4855-837C-F35ADFB78236}"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BDDE8E39-8AB7-4720-AE77-3A00484F9CD0}"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D1DD3A03-E6DF-41A2-AC4B-0D5F6EFC157A}"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5E8A369A-E6A1-4878-81EA-4C147D14345C}"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6" name="PlaceHolder 5"/>
          <p:cNvSpPr>
            <a:spLocks noGrp="1"/>
          </p:cNvSpPr>
          <p:nvPr>
            <p:ph type="sldNum" idx="1"/>
          </p:nvPr>
        </p:nvSpPr>
        <p:spPr/>
        <p:txBody>
          <a:bodyPr/>
          <a:lstStyle/>
          <a:p>
            <a:fld id="{A4DDEBE8-5CCD-4106-A279-61B71684500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0CB8A1FA-E2EF-47F8-8805-D5BF14D65B8E}" type="slidenum">
              <a:rPr lang="en" sz="1200" b="1" strike="noStrike" spc="-1">
                <a:solidFill>
                  <a:srgbClr val="595959"/>
                </a:solidFill>
                <a:latin typeface="Arial"/>
                <a:ea typeface="Arial"/>
              </a:rPr>
              <a:t>‹#›</a:t>
            </a:fld>
            <a:endParaRPr lang="en-US" sz="12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40" name="PlaceHolder 2"/>
          <p:cNvSpPr>
            <a:spLocks noGrp="1"/>
          </p:cNvSpPr>
          <p:nvPr>
            <p:ph type="body"/>
          </p:nvPr>
        </p:nvSpPr>
        <p:spPr>
          <a:xfrm>
            <a:off x="311760" y="1152360"/>
            <a:ext cx="8520120" cy="34160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5B97A689-1B78-44E6-B9AF-5B94F5DBBABA}"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42" name="Google Shape;21;p4"/>
          <p:cNvPicPr/>
          <p:nvPr/>
        </p:nvPicPr>
        <p:blipFill>
          <a:blip r:embed="rId14"/>
          <a:srcRect l="11904" t="10435" r="9490"/>
          <a:stretch/>
        </p:blipFill>
        <p:spPr>
          <a:xfrm>
            <a:off x="8215560" y="0"/>
            <a:ext cx="928080" cy="10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2151000"/>
            <a:ext cx="8520120" cy="84132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80" name="PlaceHolder 2"/>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16C46665-E1AD-40EA-AE6B-443EF95847F4}"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81" name="Google Shape;16;p3"/>
          <p:cNvPicPr/>
          <p:nvPr/>
        </p:nvPicPr>
        <p:blipFill>
          <a:blip r:embed="rId14"/>
          <a:srcRect l="11904" t="10435" r="9490"/>
          <a:stretch/>
        </p:blipFill>
        <p:spPr>
          <a:xfrm>
            <a:off x="8215560" y="0"/>
            <a:ext cx="928080" cy="1057680"/>
          </a:xfrm>
          <a:prstGeom prst="rect">
            <a:avLst/>
          </a:prstGeom>
          <a:ln w="0">
            <a:noFill/>
          </a:ln>
        </p:spPr>
      </p:pic>
      <p:sp>
        <p:nvSpPr>
          <p:cNvPr id="8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en" sz="1200" b="1" strike="noStrike" spc="-1">
                <a:solidFill>
                  <a:srgbClr val="595959"/>
                </a:solidFill>
                <a:latin typeface="Arial"/>
                <a:ea typeface="Arial"/>
              </a:defRPr>
            </a:lvl1pPr>
          </a:lstStyle>
          <a:p>
            <a:pPr algn="r">
              <a:lnSpc>
                <a:spcPct val="100000"/>
              </a:lnSpc>
              <a:buNone/>
              <a:tabLst>
                <a:tab pos="0" algn="l"/>
              </a:tabLst>
            </a:pPr>
            <a:fld id="{0584DD22-9C66-4EC8-AA48-61806B12541D}" type="slidenum">
              <a:rPr lang="en" sz="1200" b="1" strike="noStrike" spc="-1">
                <a:solidFill>
                  <a:srgbClr val="595959"/>
                </a:solidFill>
                <a:latin typeface="Arial"/>
                <a:ea typeface="Arial"/>
              </a:rPr>
              <a:t>‹#›</a:t>
            </a:fld>
            <a:endParaRPr lang="en-US" sz="1200" b="0" strike="noStrike" spc="-1">
              <a:latin typeface="Times New Roman"/>
            </a:endParaRPr>
          </a:p>
        </p:txBody>
      </p:sp>
      <p:pic>
        <p:nvPicPr>
          <p:cNvPr id="120" name="Google Shape;52;p12"/>
          <p:cNvPicPr/>
          <p:nvPr/>
        </p:nvPicPr>
        <p:blipFill>
          <a:blip r:embed="rId14"/>
          <a:srcRect l="11904" t="10435" r="9490"/>
          <a:stretch/>
        </p:blipFill>
        <p:spPr>
          <a:xfrm>
            <a:off x="8215560" y="0"/>
            <a:ext cx="928080" cy="1057680"/>
          </a:xfrm>
          <a:prstGeom prst="rect">
            <a:avLst/>
          </a:prstGeom>
          <a:ln w="0">
            <a:noFill/>
          </a:ln>
        </p:spPr>
      </p:pic>
      <p:sp>
        <p:nvSpPr>
          <p:cNvPr id="121"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US" sz="1400" b="0" strike="noStrike" spc="-1">
                <a:solidFill>
                  <a:srgbClr val="000000"/>
                </a:solidFill>
                <a:latin typeface="Arial"/>
              </a:rPr>
              <a:t>Click to edit the title text format</a:t>
            </a:r>
          </a:p>
        </p:txBody>
      </p:sp>
      <p:sp>
        <p:nvSpPr>
          <p:cNvPr id="12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obaxterm.mobatek.net/download.html"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mailto:kps5442@psu.edu"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oodtv.com/weather/weather-news/with-few-thunderstorms-so-far-this-year-little-chance-severe-weather/" TargetMode="Externa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hyperlink" Target="https://geohackweek.github.io/nDarrays/02-xarray-architectu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hyperlink" Target="https://pennstate.service-now.com/kb?id=kb_article_view&amp;sysparm_article=KB0013431&amp;sys_kb_id=2c32368a478edd103c7a9362736d4308&amp;spa=1"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britannica.com/technology/computer"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www.astro.umd.edu/~ricotti/NEWWEB/teaching/ASTR415/old_lectures/unix.pdf" TargetMode="External"/><Relationship Id="rId2" Type="http://schemas.openxmlformats.org/officeDocument/2006/relationships/hyperlink" Target="https://www.youtube.com/watch?v=oxuRxtrO2Ag" TargetMode="External"/><Relationship Id="rId1" Type="http://schemas.openxmlformats.org/officeDocument/2006/relationships/slideLayout" Target="../slideLayouts/slideLayout15.xml"/><Relationship Id="rId5" Type="http://schemas.openxmlformats.org/officeDocument/2006/relationships/hyperlink" Target="https://www.icds.psu.edu/computing-services/roar-training-series/" TargetMode="External"/><Relationship Id="rId4" Type="http://schemas.openxmlformats.org/officeDocument/2006/relationships/hyperlink" Target="https://files.fosswire.com/2007/08/fwunixref.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hackernoon.com/hn-images/1*2Pw7--evUBCs5IJVTuqI2A.png" TargetMode="External"/><Relationship Id="rId5" Type="http://schemas.openxmlformats.org/officeDocument/2006/relationships/hyperlink" Target="http://i.imgur.com/JqoHi81.jp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58680"/>
            <a:ext cx="8520120" cy="1708920"/>
          </a:xfrm>
          <a:prstGeom prst="rect">
            <a:avLst/>
          </a:prstGeom>
          <a:noFill/>
          <a:ln w="0">
            <a:noFill/>
          </a:ln>
        </p:spPr>
        <p:txBody>
          <a:bodyPr tIns="91440" bIns="91440" anchor="b">
            <a:normAutofit fontScale="96000"/>
          </a:bodyPr>
          <a:lstStyle/>
          <a:p>
            <a:pPr algn="ctr">
              <a:lnSpc>
                <a:spcPct val="100000"/>
              </a:lnSpc>
              <a:buNone/>
              <a:tabLst>
                <a:tab pos="0" algn="l"/>
              </a:tabLst>
            </a:pPr>
            <a:r>
              <a:rPr lang="en" sz="5200" b="0" strike="noStrike" spc="-1" dirty="0">
                <a:solidFill>
                  <a:srgbClr val="000000"/>
                </a:solidFill>
                <a:latin typeface="Arial"/>
                <a:ea typeface="Arial"/>
              </a:rPr>
              <a:t>Meteo Student Linux Workshop</a:t>
            </a:r>
            <a:endParaRPr lang="en-US" sz="5200" b="0" strike="noStrike" spc="-1" dirty="0">
              <a:solidFill>
                <a:srgbClr val="000000"/>
              </a:solidFill>
              <a:latin typeface="Arial"/>
            </a:endParaRPr>
          </a:p>
        </p:txBody>
      </p:sp>
      <p:sp>
        <p:nvSpPr>
          <p:cNvPr id="166" name="PlaceHolder 2"/>
          <p:cNvSpPr>
            <a:spLocks noGrp="1"/>
          </p:cNvSpPr>
          <p:nvPr>
            <p:ph type="subTitle"/>
          </p:nvPr>
        </p:nvSpPr>
        <p:spPr>
          <a:xfrm>
            <a:off x="311760" y="3961800"/>
            <a:ext cx="8520120" cy="1181520"/>
          </a:xfrm>
          <a:prstGeom prst="rect">
            <a:avLst/>
          </a:prstGeom>
          <a:noFill/>
          <a:ln w="0">
            <a:noFill/>
          </a:ln>
        </p:spPr>
        <p:txBody>
          <a:bodyPr tIns="91440" bIns="91440" anchor="t">
            <a:noAutofit/>
          </a:bodyPr>
          <a:lstStyle/>
          <a:p>
            <a:pPr algn="ctr">
              <a:lnSpc>
                <a:spcPct val="115000"/>
              </a:lnSpc>
              <a:buNone/>
              <a:tabLst>
                <a:tab pos="0" algn="l"/>
              </a:tabLst>
            </a:pPr>
            <a:r>
              <a:rPr lang="en" sz="1800" b="0" strike="noStrike" spc="-1" dirty="0">
                <a:solidFill>
                  <a:srgbClr val="000000"/>
                </a:solidFill>
                <a:latin typeface="Arial"/>
                <a:ea typeface="Arial"/>
              </a:rPr>
              <a:t>Penn State Department of Meteorology and Atmospheric Science</a:t>
            </a:r>
            <a:endParaRPr lang="en-US" sz="1800" b="0" strike="noStrike" spc="-1" dirty="0">
              <a:latin typeface="Arial"/>
            </a:endParaRPr>
          </a:p>
          <a:p>
            <a:pPr algn="ctr">
              <a:lnSpc>
                <a:spcPct val="115000"/>
              </a:lnSpc>
              <a:buNone/>
              <a:tabLst>
                <a:tab pos="0" algn="l"/>
              </a:tabLst>
            </a:pPr>
            <a:r>
              <a:rPr lang="en-US" sz="1800" b="0" strike="noStrike" spc="-1" dirty="0">
                <a:solidFill>
                  <a:srgbClr val="000000"/>
                </a:solidFill>
                <a:latin typeface="Arial"/>
                <a:ea typeface="Arial"/>
              </a:rPr>
              <a:t>PSU Weather Data Science Club</a:t>
            </a:r>
            <a:endParaRPr lang="en-US" sz="1800" b="0" strike="noStrike" spc="-1" dirty="0">
              <a:latin typeface="Arial"/>
            </a:endParaRPr>
          </a:p>
          <a:p>
            <a:pPr algn="ctr">
              <a:lnSpc>
                <a:spcPct val="115000"/>
              </a:lnSpc>
              <a:buNone/>
              <a:tabLst>
                <a:tab pos="0" algn="l"/>
              </a:tabLst>
            </a:pPr>
            <a:r>
              <a:rPr lang="en" sz="1800" b="0" strike="noStrike" spc="-1" dirty="0">
                <a:solidFill>
                  <a:srgbClr val="000000"/>
                </a:solidFill>
                <a:latin typeface="Arial"/>
                <a:ea typeface="Arial"/>
              </a:rPr>
              <a:t>3 October 2022</a:t>
            </a:r>
            <a:endParaRPr lang="en-US" sz="1800" b="0" strike="noStrike" spc="-1" dirty="0">
              <a:latin typeface="Arial"/>
            </a:endParaRPr>
          </a:p>
        </p:txBody>
      </p:sp>
      <p:pic>
        <p:nvPicPr>
          <p:cNvPr id="167" name="Google Shape;59;p13"/>
          <p:cNvPicPr/>
          <p:nvPr/>
        </p:nvPicPr>
        <p:blipFill>
          <a:blip r:embed="rId2"/>
          <a:stretch/>
        </p:blipFill>
        <p:spPr>
          <a:xfrm>
            <a:off x="2231640" y="1644840"/>
            <a:ext cx="4680360" cy="2316600"/>
          </a:xfrm>
          <a:prstGeom prst="rect">
            <a:avLst/>
          </a:prstGeom>
          <a:ln w="0">
            <a:noFill/>
          </a:ln>
        </p:spPr>
      </p:pic>
      <p:pic>
        <p:nvPicPr>
          <p:cNvPr id="168" name="Picture 167"/>
          <p:cNvPicPr/>
          <p:nvPr/>
        </p:nvPicPr>
        <p:blipFill>
          <a:blip r:embed="rId3"/>
          <a:stretch/>
        </p:blipFill>
        <p:spPr>
          <a:xfrm>
            <a:off x="8001360" y="4744080"/>
            <a:ext cx="1143000" cy="3999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2800" b="0" strike="noStrike" spc="-1">
                <a:solidFill>
                  <a:srgbClr val="000000"/>
                </a:solidFill>
                <a:latin typeface="Arial"/>
                <a:ea typeface="Arial"/>
              </a:rPr>
              <a:t>Downloading MobaXterm on the Walker Workstations</a:t>
            </a:r>
            <a:endParaRPr lang="en-US" sz="2800" b="0" strike="noStrike" spc="-1">
              <a:solidFill>
                <a:srgbClr val="000000"/>
              </a:solidFill>
              <a:latin typeface="Arial"/>
            </a:endParaRPr>
          </a:p>
        </p:txBody>
      </p:sp>
      <p:sp>
        <p:nvSpPr>
          <p:cNvPr id="242" name="PlaceHolder 2"/>
          <p:cNvSpPr>
            <a:spLocks noGrp="1"/>
          </p:cNvSpPr>
          <p:nvPr>
            <p:ph/>
          </p:nvPr>
        </p:nvSpPr>
        <p:spPr>
          <a:xfrm>
            <a:off x="311760" y="1152360"/>
            <a:ext cx="699228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Each user must download MobaXterm into their profile space</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system administrator (Chad) can’t do this for us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I recommend the Desktop folder, but V:\ or X:\ should work as well</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Steps: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Visit </a:t>
            </a:r>
            <a:r>
              <a:rPr lang="en" sz="1400" b="0" u="sng" strike="noStrike" spc="-1">
                <a:solidFill>
                  <a:srgbClr val="0097A7"/>
                </a:solidFill>
                <a:uFillTx/>
                <a:latin typeface="Arial"/>
                <a:ea typeface="Arial"/>
                <a:hlinkClick r:id="rId3"/>
              </a:rPr>
              <a:t>https://mobaxterm.mobatek.net/download.html</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Download the Home Edition (Portable Version)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Copy zip file from Downloads into Desktop (or other desired location)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Unzip zip file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Double-click the application to run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You’ll get a couple of warnings, just run anyways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I also recommend creating a shortcut and adding that to your home screen</a:t>
            </a:r>
            <a:endParaRPr lang="en-US" sz="1800" b="0" strike="noStrike" spc="-1">
              <a:solidFill>
                <a:srgbClr val="000000"/>
              </a:solidFill>
              <a:latin typeface="Arial"/>
            </a:endParaRPr>
          </a:p>
        </p:txBody>
      </p:sp>
      <p:pic>
        <p:nvPicPr>
          <p:cNvPr id="243" name="Google Shape;170;p22"/>
          <p:cNvPicPr/>
          <p:nvPr/>
        </p:nvPicPr>
        <p:blipFill>
          <a:blip r:embed="rId4"/>
          <a:stretch/>
        </p:blipFill>
        <p:spPr>
          <a:xfrm>
            <a:off x="7304400" y="3318120"/>
            <a:ext cx="1601280" cy="1601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Shell: The UNIX CLI</a:t>
            </a:r>
            <a:endParaRPr lang="en-US" sz="2800" b="0" strike="noStrike" spc="-1">
              <a:solidFill>
                <a:srgbClr val="000000"/>
              </a:solidFill>
              <a:latin typeface="Arial"/>
            </a:endParaRPr>
          </a:p>
        </p:txBody>
      </p:sp>
      <p:pic>
        <p:nvPicPr>
          <p:cNvPr id="245" name="Google Shape;176;p23"/>
          <p:cNvPicPr/>
          <p:nvPr/>
        </p:nvPicPr>
        <p:blipFill>
          <a:blip r:embed="rId2"/>
          <a:srcRect l="8209" t="81899" r="67251" b="11540"/>
          <a:stretch/>
        </p:blipFill>
        <p:spPr>
          <a:xfrm>
            <a:off x="2009160" y="1307160"/>
            <a:ext cx="5124960" cy="771120"/>
          </a:xfrm>
          <a:prstGeom prst="rect">
            <a:avLst/>
          </a:prstGeom>
          <a:ln w="0">
            <a:noFill/>
          </a:ln>
        </p:spPr>
      </p:pic>
      <p:sp>
        <p:nvSpPr>
          <p:cNvPr id="246" name="Google Shape;177;p23"/>
          <p:cNvSpPr/>
          <p:nvPr/>
        </p:nvSpPr>
        <p:spPr>
          <a:xfrm>
            <a:off x="2009160" y="1473480"/>
            <a:ext cx="937080" cy="438840"/>
          </a:xfrm>
          <a:prstGeom prst="rect">
            <a:avLst/>
          </a:prstGeom>
          <a:noFill/>
          <a:ln w="38160">
            <a:solidFill>
              <a:srgbClr val="980000"/>
            </a:solidFill>
            <a:round/>
          </a:ln>
        </p:spPr>
        <p:style>
          <a:lnRef idx="0">
            <a:scrgbClr r="0" g="0" b="0"/>
          </a:lnRef>
          <a:fillRef idx="0">
            <a:scrgbClr r="0" g="0" b="0"/>
          </a:fillRef>
          <a:effectRef idx="0">
            <a:scrgbClr r="0" g="0" b="0"/>
          </a:effectRef>
          <a:fontRef idx="minor"/>
        </p:style>
      </p:sp>
      <p:sp>
        <p:nvSpPr>
          <p:cNvPr id="247" name="Google Shape;178;p23"/>
          <p:cNvSpPr/>
          <p:nvPr/>
        </p:nvSpPr>
        <p:spPr>
          <a:xfrm>
            <a:off x="600120" y="2456280"/>
            <a:ext cx="211068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Linux Server Name</a:t>
            </a:r>
            <a:endParaRPr lang="en-US" sz="1600" b="0" strike="noStrike" spc="-1">
              <a:latin typeface="Arial"/>
            </a:endParaRPr>
          </a:p>
        </p:txBody>
      </p:sp>
      <p:sp>
        <p:nvSpPr>
          <p:cNvPr id="248" name="Google Shape;179;p23"/>
          <p:cNvSpPr/>
          <p:nvPr/>
        </p:nvSpPr>
        <p:spPr>
          <a:xfrm flipH="1">
            <a:off x="1927440" y="1912680"/>
            <a:ext cx="549000" cy="594720"/>
          </a:xfrm>
          <a:custGeom>
            <a:avLst/>
            <a:gdLst/>
            <a:ahLst/>
            <a:cxnLst/>
            <a:rect l="l" t="t" r="r" b="b"/>
            <a:pathLst>
              <a:path w="21600" h="21600">
                <a:moveTo>
                  <a:pt x="0" y="0"/>
                </a:moveTo>
                <a:lnTo>
                  <a:pt x="21600" y="21600"/>
                </a:lnTo>
              </a:path>
            </a:pathLst>
          </a:custGeom>
          <a:noFill/>
          <a:ln w="38160">
            <a:solidFill>
              <a:srgbClr val="980000"/>
            </a:solidFill>
            <a:round/>
            <a:tailEnd type="triangle" w="med" len="med"/>
          </a:ln>
        </p:spPr>
        <p:style>
          <a:lnRef idx="0">
            <a:scrgbClr r="0" g="0" b="0"/>
          </a:lnRef>
          <a:fillRef idx="0">
            <a:scrgbClr r="0" g="0" b="0"/>
          </a:fillRef>
          <a:effectRef idx="0">
            <a:scrgbClr r="0" g="0" b="0"/>
          </a:effectRef>
          <a:fontRef idx="minor"/>
        </p:style>
      </p:sp>
      <p:sp>
        <p:nvSpPr>
          <p:cNvPr id="249" name="Google Shape;180;p23"/>
          <p:cNvSpPr/>
          <p:nvPr/>
        </p:nvSpPr>
        <p:spPr>
          <a:xfrm>
            <a:off x="3075480" y="1473480"/>
            <a:ext cx="1242720" cy="476280"/>
          </a:xfrm>
          <a:prstGeom prst="rect">
            <a:avLst/>
          </a:prstGeom>
          <a:noFill/>
          <a:ln w="38160">
            <a:solidFill>
              <a:srgbClr val="0000FF"/>
            </a:solidFill>
            <a:round/>
          </a:ln>
        </p:spPr>
        <p:style>
          <a:lnRef idx="0">
            <a:scrgbClr r="0" g="0" b="0"/>
          </a:lnRef>
          <a:fillRef idx="0">
            <a:scrgbClr r="0" g="0" b="0"/>
          </a:fillRef>
          <a:effectRef idx="0">
            <a:scrgbClr r="0" g="0" b="0"/>
          </a:effectRef>
          <a:fontRef idx="minor"/>
        </p:style>
      </p:sp>
      <p:sp>
        <p:nvSpPr>
          <p:cNvPr id="250" name="Google Shape;181;p23"/>
          <p:cNvSpPr/>
          <p:nvPr/>
        </p:nvSpPr>
        <p:spPr>
          <a:xfrm>
            <a:off x="3120480" y="2456280"/>
            <a:ext cx="124272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FF"/>
                </a:solidFill>
                <a:latin typeface="Arial"/>
                <a:ea typeface="Arial"/>
              </a:rPr>
              <a:t>Username</a:t>
            </a:r>
            <a:endParaRPr lang="en-US" sz="1600" b="0" strike="noStrike" spc="-1">
              <a:latin typeface="Arial"/>
            </a:endParaRPr>
          </a:p>
        </p:txBody>
      </p:sp>
      <p:sp>
        <p:nvSpPr>
          <p:cNvPr id="251" name="Google Shape;182;p23"/>
          <p:cNvSpPr/>
          <p:nvPr/>
        </p:nvSpPr>
        <p:spPr>
          <a:xfrm>
            <a:off x="3696840" y="1950120"/>
            <a:ext cx="45000" cy="505800"/>
          </a:xfrm>
          <a:custGeom>
            <a:avLst/>
            <a:gdLst/>
            <a:ahLst/>
            <a:cxnLst/>
            <a:rect l="l" t="t" r="r" b="b"/>
            <a:pathLst>
              <a:path w="21600" h="21600">
                <a:moveTo>
                  <a:pt x="0" y="0"/>
                </a:moveTo>
                <a:lnTo>
                  <a:pt x="21600" y="21600"/>
                </a:lnTo>
              </a:path>
            </a:pathLst>
          </a:custGeom>
          <a:noFill/>
          <a:ln w="38160">
            <a:solidFill>
              <a:srgbClr val="0000FF"/>
            </a:solidFill>
            <a:round/>
            <a:tailEnd type="triangle" w="med" len="med"/>
          </a:ln>
        </p:spPr>
        <p:style>
          <a:lnRef idx="0">
            <a:scrgbClr r="0" g="0" b="0"/>
          </a:lnRef>
          <a:fillRef idx="0">
            <a:scrgbClr r="0" g="0" b="0"/>
          </a:fillRef>
          <a:effectRef idx="0">
            <a:scrgbClr r="0" g="0" b="0"/>
          </a:effectRef>
          <a:fontRef idx="minor"/>
        </p:style>
      </p:sp>
      <p:sp>
        <p:nvSpPr>
          <p:cNvPr id="252" name="Google Shape;183;p23"/>
          <p:cNvSpPr/>
          <p:nvPr/>
        </p:nvSpPr>
        <p:spPr>
          <a:xfrm>
            <a:off x="4446720" y="1469520"/>
            <a:ext cx="602640" cy="476280"/>
          </a:xfrm>
          <a:prstGeom prst="rect">
            <a:avLst/>
          </a:prstGeom>
          <a:noFill/>
          <a:ln w="38160">
            <a:solidFill>
              <a:srgbClr val="38761D"/>
            </a:solidFill>
            <a:round/>
          </a:ln>
        </p:spPr>
        <p:style>
          <a:lnRef idx="0">
            <a:scrgbClr r="0" g="0" b="0"/>
          </a:lnRef>
          <a:fillRef idx="0">
            <a:scrgbClr r="0" g="0" b="0"/>
          </a:fillRef>
          <a:effectRef idx="0">
            <a:scrgbClr r="0" g="0" b="0"/>
          </a:effectRef>
          <a:fontRef idx="minor"/>
        </p:style>
      </p:sp>
      <p:sp>
        <p:nvSpPr>
          <p:cNvPr id="253" name="Google Shape;184;p23"/>
          <p:cNvSpPr/>
          <p:nvPr/>
        </p:nvSpPr>
        <p:spPr>
          <a:xfrm>
            <a:off x="4623120" y="2456280"/>
            <a:ext cx="146304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38761D"/>
                </a:solidFill>
                <a:latin typeface="Arial"/>
                <a:ea typeface="Arial"/>
              </a:rPr>
              <a:t>Line Number</a:t>
            </a:r>
            <a:endParaRPr lang="en-US" sz="1600" b="0" strike="noStrike" spc="-1">
              <a:latin typeface="Arial"/>
            </a:endParaRPr>
          </a:p>
        </p:txBody>
      </p:sp>
      <p:sp>
        <p:nvSpPr>
          <p:cNvPr id="254" name="Google Shape;185;p23"/>
          <p:cNvSpPr/>
          <p:nvPr/>
        </p:nvSpPr>
        <p:spPr>
          <a:xfrm>
            <a:off x="4748400" y="1946160"/>
            <a:ext cx="287640" cy="571680"/>
          </a:xfrm>
          <a:custGeom>
            <a:avLst/>
            <a:gdLst/>
            <a:ahLst/>
            <a:cxnLst/>
            <a:rect l="l" t="t" r="r" b="b"/>
            <a:pathLst>
              <a:path w="21600" h="21600">
                <a:moveTo>
                  <a:pt x="0" y="0"/>
                </a:moveTo>
                <a:lnTo>
                  <a:pt x="21600" y="21600"/>
                </a:lnTo>
              </a:path>
            </a:pathLst>
          </a:custGeom>
          <a:noFill/>
          <a:ln w="38160">
            <a:solidFill>
              <a:srgbClr val="38761D"/>
            </a:solidFill>
            <a:round/>
            <a:tailEnd type="triangle" w="med" len="med"/>
          </a:ln>
        </p:spPr>
        <p:style>
          <a:lnRef idx="0">
            <a:scrgbClr r="0" g="0" b="0"/>
          </a:lnRef>
          <a:fillRef idx="0">
            <a:scrgbClr r="0" g="0" b="0"/>
          </a:fillRef>
          <a:effectRef idx="0">
            <a:scrgbClr r="0" g="0" b="0"/>
          </a:effectRef>
          <a:fontRef idx="minor"/>
        </p:style>
      </p:sp>
      <p:sp>
        <p:nvSpPr>
          <p:cNvPr id="255" name="Google Shape;186;p23"/>
          <p:cNvSpPr/>
          <p:nvPr/>
        </p:nvSpPr>
        <p:spPr>
          <a:xfrm>
            <a:off x="5421960" y="1918080"/>
            <a:ext cx="1628280" cy="360"/>
          </a:xfrm>
          <a:custGeom>
            <a:avLst/>
            <a:gdLst/>
            <a:ahLst/>
            <a:cxnLst/>
            <a:rect l="l" t="t" r="r" b="b"/>
            <a:pathLst>
              <a:path w="21600" h="21600">
                <a:moveTo>
                  <a:pt x="0" y="0"/>
                </a:moveTo>
                <a:lnTo>
                  <a:pt x="21600" y="21600"/>
                </a:lnTo>
              </a:path>
            </a:pathLst>
          </a:custGeom>
          <a:noFill/>
          <a:ln w="38160">
            <a:solidFill>
              <a:srgbClr val="BF9000"/>
            </a:solidFill>
            <a:round/>
          </a:ln>
        </p:spPr>
        <p:style>
          <a:lnRef idx="0">
            <a:scrgbClr r="0" g="0" b="0"/>
          </a:lnRef>
          <a:fillRef idx="0">
            <a:scrgbClr r="0" g="0" b="0"/>
          </a:fillRef>
          <a:effectRef idx="0">
            <a:scrgbClr r="0" g="0" b="0"/>
          </a:effectRef>
          <a:fontRef idx="minor"/>
        </p:style>
      </p:sp>
      <p:sp>
        <p:nvSpPr>
          <p:cNvPr id="256" name="Google Shape;187;p23"/>
          <p:cNvSpPr/>
          <p:nvPr/>
        </p:nvSpPr>
        <p:spPr>
          <a:xfrm>
            <a:off x="6346080" y="2456280"/>
            <a:ext cx="2485800" cy="4258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BF9000"/>
                </a:solidFill>
                <a:latin typeface="Arial"/>
                <a:ea typeface="Arial"/>
              </a:rPr>
              <a:t>Type Commands Here</a:t>
            </a:r>
            <a:endParaRPr lang="en-US" sz="1600" b="0" strike="noStrike" spc="-1">
              <a:latin typeface="Arial"/>
            </a:endParaRPr>
          </a:p>
        </p:txBody>
      </p:sp>
      <p:sp>
        <p:nvSpPr>
          <p:cNvPr id="257" name="Google Shape;188;p23"/>
          <p:cNvSpPr/>
          <p:nvPr/>
        </p:nvSpPr>
        <p:spPr>
          <a:xfrm>
            <a:off x="6300720" y="1928880"/>
            <a:ext cx="867960" cy="599760"/>
          </a:xfrm>
          <a:custGeom>
            <a:avLst/>
            <a:gdLst/>
            <a:ahLst/>
            <a:cxnLst/>
            <a:rect l="l" t="t" r="r" b="b"/>
            <a:pathLst>
              <a:path w="21600" h="21600">
                <a:moveTo>
                  <a:pt x="0" y="0"/>
                </a:moveTo>
                <a:lnTo>
                  <a:pt x="21600" y="21600"/>
                </a:lnTo>
              </a:path>
            </a:pathLst>
          </a:custGeom>
          <a:noFill/>
          <a:ln w="38160">
            <a:solidFill>
              <a:srgbClr val="BF9000"/>
            </a:solidFill>
            <a:round/>
            <a:tailEnd type="triangle" w="med" len="med"/>
          </a:ln>
        </p:spPr>
        <p:style>
          <a:lnRef idx="0">
            <a:scrgbClr r="0" g="0" b="0"/>
          </a:lnRef>
          <a:fillRef idx="0">
            <a:scrgbClr r="0" g="0" b="0"/>
          </a:fillRef>
          <a:effectRef idx="0">
            <a:scrgbClr r="0" g="0" b="0"/>
          </a:effectRef>
          <a:fontRef idx="minor"/>
        </p:style>
      </p:sp>
      <p:sp>
        <p:nvSpPr>
          <p:cNvPr id="258" name="Google Shape;189;p23"/>
          <p:cNvSpPr/>
          <p:nvPr/>
        </p:nvSpPr>
        <p:spPr>
          <a:xfrm>
            <a:off x="375120" y="2900520"/>
            <a:ext cx="8529120" cy="18284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68280">
              <a:lnSpc>
                <a:spcPct val="100000"/>
              </a:lnSpc>
              <a:buClr>
                <a:srgbClr val="000000"/>
              </a:buClr>
              <a:buFont typeface="Arial"/>
              <a:buChar char="●"/>
            </a:pPr>
            <a:r>
              <a:rPr lang="en" sz="1800" b="0" strike="noStrike" spc="-1">
                <a:solidFill>
                  <a:srgbClr val="000000"/>
                </a:solidFill>
                <a:latin typeface="Arial"/>
                <a:ea typeface="Arial"/>
              </a:rPr>
              <a:t>Default shell for the METEO network is </a:t>
            </a:r>
            <a:r>
              <a:rPr lang="en" sz="1800" b="0" i="1" strike="noStrike" spc="-1">
                <a:solidFill>
                  <a:srgbClr val="000000"/>
                </a:solidFill>
                <a:latin typeface="Arial"/>
                <a:ea typeface="Arial"/>
              </a:rPr>
              <a:t>tcsh</a:t>
            </a:r>
            <a:r>
              <a:rPr lang="en" sz="1800" b="0" strike="noStrike" spc="-1">
                <a:solidFill>
                  <a:srgbClr val="000000"/>
                </a:solidFill>
                <a:latin typeface="Arial"/>
                <a:ea typeface="Arial"/>
              </a:rPr>
              <a:t> (enhanced UNIX Berkeley C shell)</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Other common shells: bash, ksh, zsh</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Basic functionality is nearly identical between the different shells</a:t>
            </a:r>
            <a:endParaRPr lang="en-US" sz="1800" b="0" strike="noStrike" spc="-1">
              <a:latin typeface="Arial"/>
            </a:endParaRPr>
          </a:p>
          <a:p>
            <a:pPr marL="457200" indent="-368280">
              <a:lnSpc>
                <a:spcPct val="100000"/>
              </a:lnSpc>
              <a:buClr>
                <a:srgbClr val="000000"/>
              </a:buClr>
              <a:buFont typeface="Arial"/>
              <a:buChar char="●"/>
            </a:pPr>
            <a:r>
              <a:rPr lang="en" sz="1800" b="0" strike="noStrike" spc="-1">
                <a:solidFill>
                  <a:srgbClr val="000000"/>
                </a:solidFill>
                <a:latin typeface="Arial"/>
                <a:ea typeface="Arial"/>
              </a:rPr>
              <a:t>Can switch to bash by simply running the command </a:t>
            </a:r>
            <a:r>
              <a:rPr lang="en" sz="1800" b="1" strike="noStrike" spc="-1">
                <a:solidFill>
                  <a:srgbClr val="38761D"/>
                </a:solidFill>
                <a:latin typeface="Courier New"/>
                <a:ea typeface="Courier New"/>
              </a:rPr>
              <a:t>bash</a:t>
            </a:r>
            <a:r>
              <a:rPr lang="en" sz="1800" b="0" strike="noStrike" spc="-1">
                <a:solidFill>
                  <a:srgbClr val="000000"/>
                </a:solidFill>
                <a:latin typeface="Arial"/>
                <a:ea typeface="Arial"/>
              </a:rPr>
              <a:t> (to go back to tcsh, run</a:t>
            </a:r>
            <a:r>
              <a:rPr lang="en" sz="1800" b="1" strike="noStrike" spc="-1">
                <a:solidFill>
                  <a:srgbClr val="000000"/>
                </a:solidFill>
                <a:latin typeface="Courier New"/>
                <a:ea typeface="Courier New"/>
              </a:rPr>
              <a:t> </a:t>
            </a:r>
            <a:r>
              <a:rPr lang="en" sz="1800" b="1" strike="noStrike" spc="-1">
                <a:solidFill>
                  <a:srgbClr val="38761D"/>
                </a:solidFill>
                <a:latin typeface="Courier New"/>
                <a:ea typeface="Courier New"/>
              </a:rPr>
              <a:t>exit</a:t>
            </a:r>
            <a:r>
              <a:rPr lang="en" sz="1800" b="0" strike="noStrike" spc="-1">
                <a:solidFill>
                  <a:srgbClr val="000000"/>
                </a:solidFill>
                <a:latin typeface="Arial"/>
                <a:ea typeface="Arial"/>
              </a:rPr>
              <a:t>)</a:t>
            </a:r>
            <a:endParaRPr lang="en-US" sz="1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Linux Commands: Syntax</a:t>
            </a:r>
            <a:endParaRPr lang="en-US" sz="2800" b="0" strike="noStrike" spc="-1">
              <a:solidFill>
                <a:srgbClr val="000000"/>
              </a:solidFill>
              <a:latin typeface="Arial"/>
            </a:endParaRPr>
          </a:p>
        </p:txBody>
      </p:sp>
      <p:sp>
        <p:nvSpPr>
          <p:cNvPr id="260" name="PlaceHolder 2"/>
          <p:cNvSpPr>
            <a:spLocks noGrp="1"/>
          </p:cNvSpPr>
          <p:nvPr>
            <p:ph/>
          </p:nvPr>
        </p:nvSpPr>
        <p:spPr>
          <a:xfrm>
            <a:off x="1834200" y="1152360"/>
            <a:ext cx="5475240" cy="572400"/>
          </a:xfrm>
          <a:prstGeom prst="rect">
            <a:avLst/>
          </a:prstGeom>
          <a:noFill/>
          <a:ln w="0">
            <a:noFill/>
          </a:ln>
        </p:spPr>
        <p:txBody>
          <a:bodyPr tIns="91440" bIns="91440" anchor="t">
            <a:normAutofit/>
          </a:bodyPr>
          <a:lstStyle/>
          <a:p>
            <a:pPr algn="ctr">
              <a:lnSpc>
                <a:spcPct val="115000"/>
              </a:lnSpc>
              <a:spcAft>
                <a:spcPts val="1199"/>
              </a:spcAft>
              <a:buNone/>
              <a:tabLst>
                <a:tab pos="0" algn="l"/>
              </a:tabLst>
            </a:pPr>
            <a:r>
              <a:rPr lang="en" sz="1800" b="1" strike="noStrike" spc="-1">
                <a:solidFill>
                  <a:srgbClr val="000000"/>
                </a:solidFill>
                <a:latin typeface="Arial"/>
                <a:ea typeface="Arial"/>
              </a:rPr>
              <a:t>command</a:t>
            </a:r>
            <a:r>
              <a:rPr lang="en" sz="1800" b="0" strike="noStrike" spc="-1">
                <a:solidFill>
                  <a:srgbClr val="000000"/>
                </a:solidFill>
                <a:latin typeface="Arial"/>
                <a:ea typeface="Arial"/>
              </a:rPr>
              <a:t> </a:t>
            </a:r>
            <a:r>
              <a:rPr lang="en" sz="1800" b="1" strike="noStrike" spc="-1">
                <a:solidFill>
                  <a:srgbClr val="980000"/>
                </a:solidFill>
                <a:latin typeface="Arial"/>
                <a:ea typeface="Arial"/>
              </a:rPr>
              <a:t>[options]</a:t>
            </a:r>
            <a:r>
              <a:rPr lang="en" sz="1800" b="0" strike="noStrike" spc="-1">
                <a:solidFill>
                  <a:srgbClr val="000000"/>
                </a:solidFill>
                <a:latin typeface="Arial"/>
                <a:ea typeface="Arial"/>
              </a:rPr>
              <a:t> </a:t>
            </a:r>
            <a:r>
              <a:rPr lang="en" sz="1800" b="1" strike="noStrike" spc="-1">
                <a:solidFill>
                  <a:srgbClr val="0000FF"/>
                </a:solidFill>
                <a:latin typeface="Arial"/>
                <a:ea typeface="Arial"/>
              </a:rPr>
              <a:t>[arguments]</a:t>
            </a:r>
            <a:endParaRPr lang="en-US" sz="1800" b="0" strike="noStrike" spc="-1">
              <a:solidFill>
                <a:srgbClr val="000000"/>
              </a:solidFill>
              <a:latin typeface="Arial"/>
            </a:endParaRPr>
          </a:p>
        </p:txBody>
      </p:sp>
      <p:sp>
        <p:nvSpPr>
          <p:cNvPr id="261" name="Google Shape;196;p24"/>
          <p:cNvSpPr/>
          <p:nvPr/>
        </p:nvSpPr>
        <p:spPr>
          <a:xfrm>
            <a:off x="4789800" y="1832760"/>
            <a:ext cx="23036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0000FF"/>
                </a:solidFill>
                <a:latin typeface="Arial"/>
                <a:ea typeface="Arial"/>
              </a:rPr>
              <a:t>Usually a file or directory name</a:t>
            </a:r>
            <a:endParaRPr lang="en-US" sz="1800" b="0" strike="noStrike" spc="-1">
              <a:latin typeface="Arial"/>
            </a:endParaRPr>
          </a:p>
        </p:txBody>
      </p:sp>
      <p:sp>
        <p:nvSpPr>
          <p:cNvPr id="262" name="Google Shape;197;p24"/>
          <p:cNvSpPr/>
          <p:nvPr/>
        </p:nvSpPr>
        <p:spPr>
          <a:xfrm>
            <a:off x="3174120" y="1859760"/>
            <a:ext cx="15188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980000"/>
                </a:solidFill>
                <a:latin typeface="Arial"/>
                <a:ea typeface="Arial"/>
              </a:rPr>
              <a:t>Begin with “-” or “--”</a:t>
            </a:r>
            <a:endParaRPr lang="en-US" sz="1800" b="0" strike="noStrike" spc="-1">
              <a:latin typeface="Arial"/>
            </a:endParaRPr>
          </a:p>
        </p:txBody>
      </p:sp>
      <p:sp>
        <p:nvSpPr>
          <p:cNvPr id="263" name="Google Shape;198;p24"/>
          <p:cNvSpPr/>
          <p:nvPr/>
        </p:nvSpPr>
        <p:spPr>
          <a:xfrm flipH="1">
            <a:off x="3932280" y="1564560"/>
            <a:ext cx="394920" cy="295200"/>
          </a:xfrm>
          <a:custGeom>
            <a:avLst/>
            <a:gdLst/>
            <a:ahLst/>
            <a:cxnLst/>
            <a:rect l="l" t="t" r="r" b="b"/>
            <a:pathLst>
              <a:path w="21600" h="21600">
                <a:moveTo>
                  <a:pt x="0" y="0"/>
                </a:moveTo>
                <a:lnTo>
                  <a:pt x="21600" y="21600"/>
                </a:lnTo>
              </a:path>
            </a:pathLst>
          </a:custGeom>
          <a:noFill/>
          <a:ln w="28440">
            <a:solidFill>
              <a:srgbClr val="980000"/>
            </a:solidFill>
            <a:round/>
            <a:tailEnd type="triangle" w="med" len="med"/>
          </a:ln>
        </p:spPr>
        <p:style>
          <a:lnRef idx="0">
            <a:scrgbClr r="0" g="0" b="0"/>
          </a:lnRef>
          <a:fillRef idx="0">
            <a:scrgbClr r="0" g="0" b="0"/>
          </a:fillRef>
          <a:effectRef idx="0">
            <a:scrgbClr r="0" g="0" b="0"/>
          </a:effectRef>
          <a:fontRef idx="minor"/>
        </p:style>
      </p:sp>
      <p:sp>
        <p:nvSpPr>
          <p:cNvPr id="264" name="Google Shape;199;p24"/>
          <p:cNvSpPr/>
          <p:nvPr/>
        </p:nvSpPr>
        <p:spPr>
          <a:xfrm>
            <a:off x="5614920" y="1521720"/>
            <a:ext cx="326520" cy="310680"/>
          </a:xfrm>
          <a:custGeom>
            <a:avLst/>
            <a:gdLst/>
            <a:ahLst/>
            <a:cxnLst/>
            <a:rect l="l" t="t" r="r" b="b"/>
            <a:pathLst>
              <a:path w="21600" h="21600">
                <a:moveTo>
                  <a:pt x="0" y="0"/>
                </a:moveTo>
                <a:lnTo>
                  <a:pt x="21600" y="21600"/>
                </a:lnTo>
              </a:path>
            </a:pathLst>
          </a:custGeom>
          <a:noFill/>
          <a:ln w="28440">
            <a:solidFill>
              <a:srgbClr val="0000FF"/>
            </a:solidFill>
            <a:round/>
            <a:tailEnd type="triangle" w="med" len="med"/>
          </a:ln>
        </p:spPr>
        <p:style>
          <a:lnRef idx="0">
            <a:scrgbClr r="0" g="0" b="0"/>
          </a:lnRef>
          <a:fillRef idx="0">
            <a:scrgbClr r="0" g="0" b="0"/>
          </a:fillRef>
          <a:effectRef idx="0">
            <a:scrgbClr r="0" g="0" b="0"/>
          </a:effectRef>
          <a:fontRef idx="minor"/>
        </p:style>
      </p:sp>
      <p:sp>
        <p:nvSpPr>
          <p:cNvPr id="265" name="Google Shape;200;p24"/>
          <p:cNvSpPr/>
          <p:nvPr/>
        </p:nvSpPr>
        <p:spPr>
          <a:xfrm>
            <a:off x="3174120" y="1859760"/>
            <a:ext cx="3801600" cy="73872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sp>
      <p:sp>
        <p:nvSpPr>
          <p:cNvPr id="266" name="Google Shape;201;p24"/>
          <p:cNvSpPr/>
          <p:nvPr/>
        </p:nvSpPr>
        <p:spPr>
          <a:xfrm>
            <a:off x="6976080" y="1859760"/>
            <a:ext cx="13604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1" strike="noStrike" spc="-1">
                <a:solidFill>
                  <a:srgbClr val="000000"/>
                </a:solidFill>
                <a:latin typeface="Arial"/>
                <a:ea typeface="Arial"/>
              </a:rPr>
              <a:t>These are optional</a:t>
            </a:r>
            <a:endParaRPr lang="en-US" sz="1800" b="0" strike="noStrike" spc="-1">
              <a:latin typeface="Arial"/>
            </a:endParaRPr>
          </a:p>
        </p:txBody>
      </p:sp>
      <p:sp>
        <p:nvSpPr>
          <p:cNvPr id="267" name="Google Shape;202;p24"/>
          <p:cNvSpPr/>
          <p:nvPr/>
        </p:nvSpPr>
        <p:spPr>
          <a:xfrm>
            <a:off x="364320" y="2751480"/>
            <a:ext cx="81543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Try the following commands…</a:t>
            </a:r>
            <a:endParaRPr lang="en-US" sz="1800" b="0" strike="noStrike" spc="-1">
              <a:latin typeface="Arial"/>
            </a:endParaRPr>
          </a:p>
        </p:txBody>
      </p:sp>
      <p:graphicFrame>
        <p:nvGraphicFramePr>
          <p:cNvPr id="268" name="Google Shape;203;p24"/>
          <p:cNvGraphicFramePr/>
          <p:nvPr/>
        </p:nvGraphicFramePr>
        <p:xfrm>
          <a:off x="952560" y="3136320"/>
          <a:ext cx="7238880" cy="1704240"/>
        </p:xfrm>
        <a:graphic>
          <a:graphicData uri="http://schemas.openxmlformats.org/drawingml/2006/table">
            <a:tbl>
              <a:tblPr/>
              <a:tblGrid>
                <a:gridCol w="1317960">
                  <a:extLst>
                    <a:ext uri="{9D8B030D-6E8A-4147-A177-3AD203B41FA5}">
                      <a16:colId xmlns:a16="http://schemas.microsoft.com/office/drawing/2014/main" val="20000"/>
                    </a:ext>
                  </a:extLst>
                </a:gridCol>
                <a:gridCol w="5920920">
                  <a:extLst>
                    <a:ext uri="{9D8B030D-6E8A-4147-A177-3AD203B41FA5}">
                      <a16:colId xmlns:a16="http://schemas.microsoft.com/office/drawing/2014/main" val="20001"/>
                    </a:ext>
                  </a:extLst>
                </a:gridCol>
              </a:tblGrid>
              <a:tr h="425880">
                <a:tc>
                  <a:txBody>
                    <a:bodyPr/>
                    <a:lstStyle/>
                    <a:p>
                      <a:pPr>
                        <a:lnSpc>
                          <a:spcPct val="100000"/>
                        </a:lnSpc>
                        <a:buNone/>
                        <a:tabLst>
                          <a:tab pos="0" algn="l"/>
                        </a:tabLst>
                      </a:pPr>
                      <a:r>
                        <a:rPr lang="en" sz="1600" b="1" strike="noStrike" spc="-1">
                          <a:solidFill>
                            <a:srgbClr val="38761D"/>
                          </a:solidFill>
                          <a:latin typeface="Courier New"/>
                          <a:ea typeface="Courier New"/>
                        </a:rPr>
                        <a:t>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List storage</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0"/>
                  </a:ext>
                </a:extLst>
              </a:tr>
              <a:tr h="425880">
                <a:tc>
                  <a:txBody>
                    <a:bodyPr/>
                    <a:lstStyle/>
                    <a:p>
                      <a:pPr>
                        <a:lnSpc>
                          <a:spcPct val="100000"/>
                        </a:lnSpc>
                        <a:buNone/>
                        <a:tabLst>
                          <a:tab pos="0" algn="l"/>
                        </a:tabLst>
                      </a:pPr>
                      <a:r>
                        <a:rPr lang="en" sz="1600" b="1" strike="noStrike" spc="-1">
                          <a:solidFill>
                            <a:srgbClr val="38761D"/>
                          </a:solidFill>
                          <a:latin typeface="Courier New"/>
                          <a:ea typeface="Courier New"/>
                        </a:rPr>
                        <a:t>ls --help</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Display the help page for </a:t>
                      </a:r>
                      <a:r>
                        <a:rPr lang="en" sz="1600" b="1" strike="noStrike" spc="-1">
                          <a:solidFill>
                            <a:srgbClr val="38761D"/>
                          </a:solidFill>
                          <a:latin typeface="Courier New"/>
                          <a:ea typeface="Courier New"/>
                        </a:rPr>
                        <a:t>ls</a:t>
                      </a:r>
                      <a:r>
                        <a:rPr lang="en" sz="1600" b="0" strike="noStrike" spc="-1">
                          <a:solidFill>
                            <a:srgbClr val="000000"/>
                          </a:solidFill>
                          <a:latin typeface="Arial"/>
                          <a:ea typeface="Arial"/>
                        </a:rPr>
                        <a:t>. Most commands have this option</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1"/>
                  </a:ext>
                </a:extLst>
              </a:tr>
              <a:tr h="425880">
                <a:tc>
                  <a:txBody>
                    <a:bodyPr/>
                    <a:lstStyle/>
                    <a:p>
                      <a:pPr>
                        <a:lnSpc>
                          <a:spcPct val="100000"/>
                        </a:lnSpc>
                        <a:buNone/>
                        <a:tabLst>
                          <a:tab pos="0" algn="l"/>
                        </a:tabLst>
                      </a:pPr>
                      <a:r>
                        <a:rPr lang="en" sz="1600" b="1" strike="noStrike" spc="-1">
                          <a:solidFill>
                            <a:srgbClr val="38761D"/>
                          </a:solidFill>
                          <a:latin typeface="Courier New"/>
                          <a:ea typeface="Courier New"/>
                        </a:rPr>
                        <a:t>ls -l</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Same as </a:t>
                      </a:r>
                      <a:r>
                        <a:rPr lang="en" sz="1600" b="1" strike="noStrike" spc="-1">
                          <a:solidFill>
                            <a:srgbClr val="38761D"/>
                          </a:solidFill>
                          <a:latin typeface="Courier New"/>
                          <a:ea typeface="Courier New"/>
                        </a:rPr>
                        <a:t>ls</a:t>
                      </a:r>
                      <a:r>
                        <a:rPr lang="en" sz="1600" b="0" strike="noStrike" spc="-1">
                          <a:solidFill>
                            <a:srgbClr val="000000"/>
                          </a:solidFill>
                          <a:latin typeface="Arial"/>
                          <a:ea typeface="Arial"/>
                        </a:rPr>
                        <a:t> but with the “long” option (shows more information)</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2"/>
                  </a:ext>
                </a:extLst>
              </a:tr>
              <a:tr h="426600">
                <a:tc>
                  <a:txBody>
                    <a:bodyPr/>
                    <a:lstStyle/>
                    <a:p>
                      <a:pPr>
                        <a:lnSpc>
                          <a:spcPct val="100000"/>
                        </a:lnSpc>
                        <a:buNone/>
                        <a:tabLst>
                          <a:tab pos="0" algn="l"/>
                        </a:tabLst>
                      </a:pPr>
                      <a:r>
                        <a:rPr lang="en" sz="1600" b="1" strike="noStrike" spc="-1">
                          <a:solidFill>
                            <a:srgbClr val="38761D"/>
                          </a:solidFill>
                          <a:latin typeface="Courier New"/>
                          <a:ea typeface="Courier New"/>
                        </a:rPr>
                        <a:t>man 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600" b="0" strike="noStrike" spc="-1">
                          <a:solidFill>
                            <a:srgbClr val="000000"/>
                          </a:solidFill>
                          <a:latin typeface="Arial"/>
                          <a:ea typeface="Arial"/>
                        </a:rPr>
                        <a:t>Display the documentation (manual) for </a:t>
                      </a:r>
                      <a:r>
                        <a:rPr lang="en" sz="1600" b="1" strike="noStrike" spc="-1">
                          <a:solidFill>
                            <a:srgbClr val="38761D"/>
                          </a:solidFill>
                          <a:latin typeface="Courier New"/>
                          <a:ea typeface="Courier New"/>
                        </a:rPr>
                        <a:t>ls</a:t>
                      </a:r>
                      <a:endParaRPr lang="en-US" sz="16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Moving Around a Linux System</a:t>
            </a:r>
            <a:endParaRPr lang="en-US" sz="2800" b="0" strike="noStrike" spc="-1">
              <a:solidFill>
                <a:srgbClr val="000000"/>
              </a:solidFill>
              <a:latin typeface="Arial"/>
            </a:endParaRPr>
          </a:p>
        </p:txBody>
      </p:sp>
      <p:sp>
        <p:nvSpPr>
          <p:cNvPr id="270" name="PlaceHolder 2"/>
          <p:cNvSpPr>
            <a:spLocks noGrp="1"/>
          </p:cNvSpPr>
          <p:nvPr>
            <p:ph/>
          </p:nvPr>
        </p:nvSpPr>
        <p:spPr>
          <a:xfrm>
            <a:off x="4334040" y="828360"/>
            <a:ext cx="4590720" cy="27424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File Tree</a:t>
            </a:r>
            <a:r>
              <a:rPr lang="en" sz="1800" b="0" strike="noStrike" spc="-1">
                <a:solidFill>
                  <a:srgbClr val="000000"/>
                </a:solidFill>
                <a:latin typeface="Arial"/>
                <a:ea typeface="Arial"/>
              </a:rPr>
              <a:t>: Layout of folders (shown on right)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pwd</a:t>
            </a:r>
            <a:r>
              <a:rPr lang="en" sz="1400" b="0" strike="noStrike" spc="-1">
                <a:solidFill>
                  <a:srgbClr val="000000"/>
                </a:solidFill>
                <a:latin typeface="Arial"/>
                <a:ea typeface="Arial"/>
              </a:rPr>
              <a:t> prints your location in the file tree </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Changing directories (command: </a:t>
            </a:r>
            <a:r>
              <a:rPr lang="en" sz="1800" b="1" strike="noStrike" spc="-1">
                <a:solidFill>
                  <a:srgbClr val="38761D"/>
                </a:solidFill>
                <a:latin typeface="Courier New"/>
                <a:ea typeface="Courier New"/>
              </a:rPr>
              <a:t>cd</a:t>
            </a:r>
            <a:r>
              <a:rPr lang="en" sz="1800" b="0" strike="noStrike" spc="-1">
                <a:solidFill>
                  <a:srgbClr val="000000"/>
                </a:solidFill>
                <a:latin typeface="Arial"/>
                <a:ea typeface="Arial"/>
              </a:rPr>
              <a: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cd /</a:t>
            </a:r>
            <a:r>
              <a:rPr lang="en" sz="1400" b="0" strike="noStrike" spc="-1">
                <a:solidFill>
                  <a:srgbClr val="000000"/>
                </a:solidFill>
                <a:latin typeface="Arial"/>
                <a:ea typeface="Arial"/>
              </a:rPr>
              <a:t> (move to root directory)</a:t>
            </a:r>
            <a:endParaRPr lang="en-US" sz="1400" b="0" strike="noStrike" spc="-1">
              <a:solidFill>
                <a:srgbClr val="000000"/>
              </a:solidFill>
              <a:latin typeface="Arial"/>
            </a:endParaRPr>
          </a:p>
          <a:p>
            <a:pPr marL="914400" lvl="1" indent="-317520">
              <a:lnSpc>
                <a:spcPct val="115000"/>
              </a:lnSpc>
              <a:buClr>
                <a:srgbClr val="38761D"/>
              </a:buClr>
              <a:buFont typeface="Courier New"/>
              <a:buChar char="○"/>
            </a:pPr>
            <a:r>
              <a:rPr lang="en" sz="1400" b="1" strike="noStrike" spc="-1">
                <a:solidFill>
                  <a:srgbClr val="38761D"/>
                </a:solidFill>
                <a:latin typeface="Courier New"/>
                <a:ea typeface="Courier New"/>
              </a:rPr>
              <a:t>cd /home/meteo/</a:t>
            </a:r>
            <a:r>
              <a:rPr lang="en" sz="1400" b="1" u="sng" strike="noStrike" spc="-1">
                <a:solidFill>
                  <a:srgbClr val="38761D"/>
                </a:solidFill>
                <a:uFillTx/>
                <a:latin typeface="Courier New"/>
                <a:ea typeface="Courier New"/>
              </a:rPr>
              <a:t>abc1234</a:t>
            </a:r>
            <a:r>
              <a:rPr lang="en" sz="1400" b="1" strike="noStrike" spc="-1">
                <a:solidFill>
                  <a:srgbClr val="38761D"/>
                </a:solidFill>
                <a:latin typeface="Courier New"/>
                <a:ea typeface="Courier New"/>
              </a:rPr>
              <a:t>/Documents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Absolute Path:</a:t>
            </a:r>
            <a:r>
              <a:rPr lang="en" sz="1800" b="0" strike="noStrike" spc="-1">
                <a:solidFill>
                  <a:srgbClr val="000000"/>
                </a:solidFill>
                <a:latin typeface="Arial"/>
                <a:ea typeface="Arial"/>
              </a:rPr>
              <a:t> Full path name (starts with /)</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Relative Path:</a:t>
            </a:r>
            <a:r>
              <a:rPr lang="en" sz="1800" b="0" strike="noStrike" spc="-1">
                <a:solidFill>
                  <a:srgbClr val="000000"/>
                </a:solidFill>
                <a:latin typeface="Arial"/>
                <a:ea typeface="Arial"/>
              </a:rPr>
              <a:t> Path is relative to current directory</a:t>
            </a:r>
            <a:endParaRPr lang="en-US" sz="1800" b="0" strike="noStrike" spc="-1">
              <a:solidFill>
                <a:srgbClr val="000000"/>
              </a:solidFill>
              <a:latin typeface="Arial"/>
            </a:endParaRPr>
          </a:p>
        </p:txBody>
      </p:sp>
      <p:sp>
        <p:nvSpPr>
          <p:cNvPr id="271" name="Google Shape;210;p25"/>
          <p:cNvSpPr/>
          <p:nvPr/>
        </p:nvSpPr>
        <p:spPr>
          <a:xfrm>
            <a:off x="1210320" y="115236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a:t>
            </a:r>
            <a:endParaRPr lang="en-US" sz="1800" b="0" strike="noStrike" spc="-1">
              <a:latin typeface="Arial"/>
            </a:endParaRPr>
          </a:p>
        </p:txBody>
      </p:sp>
      <p:sp>
        <p:nvSpPr>
          <p:cNvPr id="272" name="Google Shape;211;p25"/>
          <p:cNvSpPr/>
          <p:nvPr/>
        </p:nvSpPr>
        <p:spPr>
          <a:xfrm>
            <a:off x="1210320" y="184680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home</a:t>
            </a:r>
            <a:endParaRPr lang="en-US" sz="1800" b="0" strike="noStrike" spc="-1">
              <a:latin typeface="Arial"/>
            </a:endParaRPr>
          </a:p>
        </p:txBody>
      </p:sp>
      <p:sp>
        <p:nvSpPr>
          <p:cNvPr id="273" name="Google Shape;212;p25"/>
          <p:cNvSpPr/>
          <p:nvPr/>
        </p:nvSpPr>
        <p:spPr>
          <a:xfrm>
            <a:off x="1210320" y="254088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meteo</a:t>
            </a:r>
            <a:endParaRPr lang="en-US" sz="1800" b="0" strike="noStrike" spc="-1">
              <a:latin typeface="Arial"/>
            </a:endParaRPr>
          </a:p>
        </p:txBody>
      </p:sp>
      <p:sp>
        <p:nvSpPr>
          <p:cNvPr id="274" name="Google Shape;213;p25"/>
          <p:cNvSpPr/>
          <p:nvPr/>
        </p:nvSpPr>
        <p:spPr>
          <a:xfrm>
            <a:off x="1210320" y="3235320"/>
            <a:ext cx="106200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sfm5282</a:t>
            </a:r>
            <a:endParaRPr lang="en-US" sz="1800" b="0" strike="noStrike" spc="-1">
              <a:latin typeface="Arial"/>
            </a:endParaRPr>
          </a:p>
        </p:txBody>
      </p:sp>
      <p:sp>
        <p:nvSpPr>
          <p:cNvPr id="275" name="Google Shape;214;p25"/>
          <p:cNvSpPr/>
          <p:nvPr/>
        </p:nvSpPr>
        <p:spPr>
          <a:xfrm>
            <a:off x="311760" y="3929400"/>
            <a:ext cx="13417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Documents</a:t>
            </a:r>
            <a:endParaRPr lang="en-US" sz="1800" b="0" strike="noStrike" spc="-1">
              <a:latin typeface="Arial"/>
            </a:endParaRPr>
          </a:p>
        </p:txBody>
      </p:sp>
      <p:sp>
        <p:nvSpPr>
          <p:cNvPr id="276" name="Google Shape;215;p25"/>
          <p:cNvSpPr/>
          <p:nvPr/>
        </p:nvSpPr>
        <p:spPr>
          <a:xfrm>
            <a:off x="1848960" y="3929400"/>
            <a:ext cx="13417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Downloads</a:t>
            </a:r>
            <a:endParaRPr lang="en-US" sz="1800" b="0" strike="noStrike" spc="-1">
              <a:latin typeface="Arial"/>
            </a:endParaRPr>
          </a:p>
        </p:txBody>
      </p:sp>
      <p:sp>
        <p:nvSpPr>
          <p:cNvPr id="277" name="Google Shape;216;p25"/>
          <p:cNvSpPr/>
          <p:nvPr/>
        </p:nvSpPr>
        <p:spPr>
          <a:xfrm>
            <a:off x="3233880" y="3929400"/>
            <a:ext cx="6375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etc.</a:t>
            </a:r>
            <a:endParaRPr lang="en-US" sz="1800" b="0" strike="noStrike" spc="-1">
              <a:latin typeface="Arial"/>
            </a:endParaRPr>
          </a:p>
        </p:txBody>
      </p:sp>
      <p:sp>
        <p:nvSpPr>
          <p:cNvPr id="278" name="Google Shape;217;p25"/>
          <p:cNvSpPr/>
          <p:nvPr/>
        </p:nvSpPr>
        <p:spPr>
          <a:xfrm>
            <a:off x="1741320" y="161424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79" name="Google Shape;218;p25"/>
          <p:cNvSpPr/>
          <p:nvPr/>
        </p:nvSpPr>
        <p:spPr>
          <a:xfrm>
            <a:off x="1741320" y="230832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80" name="Google Shape;219;p25"/>
          <p:cNvSpPr/>
          <p:nvPr/>
        </p:nvSpPr>
        <p:spPr>
          <a:xfrm>
            <a:off x="1741320" y="3002760"/>
            <a:ext cx="360" cy="232200"/>
          </a:xfrm>
          <a:custGeom>
            <a:avLst/>
            <a:gdLst/>
            <a:ahLst/>
            <a:cxnLst/>
            <a:rect l="l" t="t" r="r" b="b"/>
            <a:pathLst>
              <a:path w="21600" h="21600">
                <a:moveTo>
                  <a:pt x="0" y="0"/>
                </a:moveTo>
                <a:lnTo>
                  <a:pt x="21600" y="21600"/>
                </a:lnTo>
              </a:path>
            </a:pathLst>
          </a:custGeom>
          <a:noFill/>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281" name="Google Shape;220;p25"/>
          <p:cNvSpPr/>
          <p:nvPr/>
        </p:nvSpPr>
        <p:spPr>
          <a:xfrm>
            <a:off x="311760" y="1846800"/>
            <a:ext cx="6973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lethe</a:t>
            </a:r>
            <a:endParaRPr lang="en-US" sz="1800" b="0" strike="noStrike" spc="-1">
              <a:latin typeface="Arial"/>
            </a:endParaRPr>
          </a:p>
        </p:txBody>
      </p:sp>
      <p:sp>
        <p:nvSpPr>
          <p:cNvPr id="282" name="Google Shape;221;p25"/>
          <p:cNvSpPr/>
          <p:nvPr/>
        </p:nvSpPr>
        <p:spPr>
          <a:xfrm>
            <a:off x="2494080" y="1846800"/>
            <a:ext cx="592920" cy="4568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rita</a:t>
            </a:r>
            <a:endParaRPr lang="en-US" sz="1800" b="0" strike="noStrike" spc="-1">
              <a:latin typeface="Arial"/>
            </a:endParaRPr>
          </a:p>
        </p:txBody>
      </p:sp>
      <p:sp>
        <p:nvSpPr>
          <p:cNvPr id="283" name="Google Shape;222;p25"/>
          <p:cNvSpPr/>
          <p:nvPr/>
        </p:nvSpPr>
        <p:spPr>
          <a:xfrm>
            <a:off x="3115080" y="1846800"/>
            <a:ext cx="63756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etc.</a:t>
            </a:r>
            <a:endParaRPr lang="en-US" sz="1800" b="0" strike="noStrike" spc="-1">
              <a:latin typeface="Arial"/>
            </a:endParaRPr>
          </a:p>
        </p:txBody>
      </p:sp>
      <p:sp>
        <p:nvSpPr>
          <p:cNvPr id="284" name="Google Shape;223;p25"/>
          <p:cNvSpPr/>
          <p:nvPr/>
        </p:nvSpPr>
        <p:spPr>
          <a:xfrm>
            <a:off x="2312280" y="3235320"/>
            <a:ext cx="2067120" cy="456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 and other users</a:t>
            </a:r>
            <a:endParaRPr lang="en-US" sz="1800" b="0" strike="noStrike" spc="-1">
              <a:latin typeface="Arial"/>
            </a:endParaRPr>
          </a:p>
        </p:txBody>
      </p:sp>
      <p:graphicFrame>
        <p:nvGraphicFramePr>
          <p:cNvPr id="285" name="Google Shape;224;p25"/>
          <p:cNvGraphicFramePr/>
          <p:nvPr/>
        </p:nvGraphicFramePr>
        <p:xfrm>
          <a:off x="5317560" y="3895200"/>
          <a:ext cx="2623680" cy="1188360"/>
        </p:xfrm>
        <a:graphic>
          <a:graphicData uri="http://schemas.openxmlformats.org/drawingml/2006/table">
            <a:tbl>
              <a:tblPr/>
              <a:tblGrid>
                <a:gridCol w="523800">
                  <a:extLst>
                    <a:ext uri="{9D8B030D-6E8A-4147-A177-3AD203B41FA5}">
                      <a16:colId xmlns:a16="http://schemas.microsoft.com/office/drawing/2014/main" val="20000"/>
                    </a:ext>
                  </a:extLst>
                </a:gridCol>
                <a:gridCol w="2099880">
                  <a:extLst>
                    <a:ext uri="{9D8B030D-6E8A-4147-A177-3AD203B41FA5}">
                      <a16:colId xmlns:a16="http://schemas.microsoft.com/office/drawing/2014/main" val="20001"/>
                    </a:ext>
                  </a:extLst>
                </a:gridCol>
              </a:tblGrid>
              <a:tr h="39600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Current directory</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39600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Up one level</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396360">
                <a:tc>
                  <a:txBody>
                    <a:bodyPr/>
                    <a:lstStyle/>
                    <a:p>
                      <a:pPr>
                        <a:lnSpc>
                          <a:spcPct val="100000"/>
                        </a:lnSpc>
                        <a:buNone/>
                        <a:tabLst>
                          <a:tab pos="0" algn="l"/>
                        </a:tabLst>
                      </a:pPr>
                      <a:r>
                        <a:rPr lang="en" sz="1600" b="1" strike="noStrike" spc="-1">
                          <a:solidFill>
                            <a:srgbClr val="000000"/>
                          </a:solidFill>
                          <a:latin typeface="Arial"/>
                          <a:ea typeface="Arial"/>
                        </a:rPr>
                        <a:t>~</a:t>
                      </a:r>
                      <a:endParaRPr lang="en-US" sz="16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Home directory</a:t>
                      </a:r>
                      <a:endParaRPr lang="en-US"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Creating and Removing Directories</a:t>
            </a:r>
            <a:endParaRPr lang="en-US" sz="2800" b="0" strike="noStrike" spc="-1">
              <a:solidFill>
                <a:srgbClr val="000000"/>
              </a:solidFill>
              <a:latin typeface="Arial"/>
            </a:endParaRPr>
          </a:p>
        </p:txBody>
      </p:sp>
      <p:sp>
        <p:nvSpPr>
          <p:cNvPr id="28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mkdir</a:t>
            </a:r>
            <a:r>
              <a:rPr lang="en" sz="1800" b="0" strike="noStrike" spc="-1">
                <a:solidFill>
                  <a:srgbClr val="000000"/>
                </a:solidFill>
                <a:latin typeface="Arial"/>
                <a:ea typeface="Arial"/>
              </a:rPr>
              <a:t> makes a directory, </a:t>
            </a:r>
            <a:r>
              <a:rPr lang="en" sz="1800" b="1" strike="noStrike" spc="-1">
                <a:solidFill>
                  <a:srgbClr val="38761D"/>
                </a:solidFill>
                <a:latin typeface="Courier New"/>
                <a:ea typeface="Courier New"/>
              </a:rPr>
              <a:t>rmdir</a:t>
            </a:r>
            <a:r>
              <a:rPr lang="en" sz="1800" b="0" strike="noStrike" spc="-1">
                <a:solidFill>
                  <a:srgbClr val="000000"/>
                </a:solidFill>
                <a:latin typeface="Arial"/>
                <a:ea typeface="Arial"/>
              </a:rPr>
              <a:t> removes an empty directory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Try the following:</a:t>
            </a:r>
            <a:endParaRPr lang="en-US" sz="18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cd ~</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test</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ls</a:t>
            </a:r>
            <a:r>
              <a:rPr lang="en" sz="1400" b="1" strike="noStrike" spc="-1">
                <a:solidFill>
                  <a:srgbClr val="000000"/>
                </a:solidFill>
                <a:latin typeface="Courier New"/>
                <a:ea typeface="Courier New"/>
              </a:rPr>
              <a:t> </a:t>
            </a:r>
            <a:r>
              <a:rPr lang="en" sz="1400" b="0" strike="noStrike" spc="-1">
                <a:solidFill>
                  <a:srgbClr val="000000"/>
                </a:solidFill>
                <a:latin typeface="Arial"/>
                <a:ea typeface="Arial"/>
              </a:rPr>
              <a:t>(this should show a new directory)</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rmdir test</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ls</a:t>
            </a:r>
            <a:endParaRPr lang="en-US" sz="14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Create a Sample Directory and Sample Files</a:t>
            </a:r>
            <a:endParaRPr lang="en-US" sz="2800" b="0" strike="noStrike" spc="-1">
              <a:solidFill>
                <a:srgbClr val="000000"/>
              </a:solidFill>
              <a:latin typeface="Arial"/>
            </a:endParaRPr>
          </a:p>
        </p:txBody>
      </p:sp>
      <p:sp>
        <p:nvSpPr>
          <p:cNvPr id="289"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mkdir test_dir</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test_dir</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touch my_file</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nano my_file</a:t>
            </a:r>
            <a:r>
              <a:rPr lang="en" sz="1800" b="1" strike="noStrike" spc="-1">
                <a:solidFill>
                  <a:srgbClr val="000000"/>
                </a:solidFill>
                <a:latin typeface="Courier New"/>
                <a:ea typeface="Courier New"/>
              </a:rPr>
              <a:t> </a:t>
            </a:r>
            <a:r>
              <a:rPr lang="en" sz="1800" b="0" strike="noStrike" spc="-1">
                <a:solidFill>
                  <a:srgbClr val="000000"/>
                </a:solidFill>
                <a:latin typeface="Arial"/>
                <a:ea typeface="Arial"/>
              </a:rPr>
              <a:t>(add some text, WriteOut, then Exit)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nano my_file2</a:t>
            </a:r>
            <a:r>
              <a:rPr lang="en" sz="1800" b="0" strike="noStrike" spc="-1">
                <a:solidFill>
                  <a:srgbClr val="000000"/>
                </a:solidFill>
                <a:latin typeface="Arial"/>
                <a:ea typeface="Arial"/>
              </a:rPr>
              <a:t> (add some text, WriteOut, then Exit)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file my_file2</a:t>
            </a:r>
            <a:r>
              <a:rPr lang="en" sz="1800" b="0" strike="noStrike" spc="-1">
                <a:solidFill>
                  <a:srgbClr val="000000"/>
                </a:solidFill>
                <a:latin typeface="Arial"/>
                <a:ea typeface="Arial"/>
              </a:rPr>
              <a:t> (show file type, should be an ASCII text file)</a:t>
            </a:r>
            <a:endParaRPr lang="en-US" sz="1800" b="0" strike="noStrike" spc="-1">
              <a:solidFill>
                <a:srgbClr val="000000"/>
              </a:solidFill>
              <a:latin typeface="Arial"/>
            </a:endParaRPr>
          </a:p>
          <a:p>
            <a:pPr marL="457200" indent="-343080">
              <a:lnSpc>
                <a:spcPct val="115000"/>
              </a:lnSpc>
              <a:buClr>
                <a:srgbClr val="000000"/>
              </a:buClr>
              <a:buFont typeface="Arial"/>
              <a:buChar char="●"/>
            </a:pP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Note that “^X” means to hold down the control key (perhaps command on Mac), press “X”, then release both keys; this is also written “Ctrl-X”</a:t>
            </a:r>
            <a:endParaRPr lang="en-US" sz="18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Moving and Removing Files</a:t>
            </a:r>
            <a:endParaRPr lang="en-US" sz="2800" b="0" strike="noStrike" spc="-1">
              <a:solidFill>
                <a:srgbClr val="000000"/>
              </a:solidFill>
              <a:latin typeface="Arial"/>
            </a:endParaRPr>
          </a:p>
        </p:txBody>
      </p:sp>
      <p:sp>
        <p:nvSpPr>
          <p:cNvPr id="291" name="PlaceHolder 2"/>
          <p:cNvSpPr>
            <a:spLocks noGrp="1"/>
          </p:cNvSpPr>
          <p:nvPr>
            <p:ph/>
          </p:nvPr>
        </p:nvSpPr>
        <p:spPr>
          <a:xfrm>
            <a:off x="311760" y="1076400"/>
            <a:ext cx="8520120" cy="3147120"/>
          </a:xfrm>
          <a:prstGeom prst="rect">
            <a:avLst/>
          </a:prstGeom>
          <a:noFill/>
          <a:ln w="0">
            <a:noFill/>
          </a:ln>
        </p:spPr>
        <p:txBody>
          <a:bodyPr tIns="91440" bIns="91440" anchor="t">
            <a:normAutofit fontScale="99000" lnSpcReduction="10000"/>
          </a:bodyPr>
          <a:lstStyle/>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~/test_dir</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mv my_file ..</a:t>
            </a:r>
            <a:r>
              <a:rPr lang="en" sz="1800" b="0" strike="noStrike" spc="-1">
                <a:solidFill>
                  <a:srgbClr val="000000"/>
                </a:solidFill>
                <a:latin typeface="Arial"/>
                <a:ea typeface="Arial"/>
              </a:rPr>
              <a:t> (move my_file to parent directory with same name)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cp my_file2 ..</a:t>
            </a:r>
            <a:r>
              <a:rPr lang="en" sz="1800" b="0" strike="noStrike" spc="-1">
                <a:solidFill>
                  <a:srgbClr val="000000"/>
                </a:solidFill>
                <a:latin typeface="Arial"/>
                <a:ea typeface="Arial"/>
              </a:rPr>
              <a:t> (copy my_file2 to parent directory with same name)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 ..</a:t>
            </a:r>
            <a:r>
              <a:rPr lang="en" sz="1800" b="0" strike="noStrike" spc="-1">
                <a:solidFill>
                  <a:srgbClr val="000000"/>
                </a:solidFill>
                <a:latin typeface="Arial"/>
                <a:ea typeface="Arial"/>
              </a:rPr>
              <a:t> (list contents of parent directory)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a:t>
            </a:r>
            <a:r>
              <a:rPr lang="en" sz="1800" b="0" strike="noStrike" spc="-1">
                <a:solidFill>
                  <a:srgbClr val="38761D"/>
                </a:solidFill>
                <a:latin typeface="Arial"/>
                <a:ea typeface="Arial"/>
              </a:rPr>
              <a:t> </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rm my_file2</a:t>
            </a:r>
            <a:r>
              <a:rPr lang="en" sz="1800" b="0" strike="noStrike" spc="-1">
                <a:solidFill>
                  <a:srgbClr val="000000"/>
                </a:solidFill>
                <a:latin typeface="Arial"/>
                <a:ea typeface="Arial"/>
              </a:rPr>
              <a:t> (remove my_file2)</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rm my_file</a:t>
            </a:r>
            <a:endParaRPr lang="en-US" sz="1800" b="0" strike="noStrike" spc="-1">
              <a:solidFill>
                <a:srgbClr val="000000"/>
              </a:solidFill>
              <a:latin typeface="Arial"/>
            </a:endParaRPr>
          </a:p>
          <a:p>
            <a:pPr>
              <a:lnSpc>
                <a:spcPct val="115000"/>
              </a:lnSpc>
              <a:spcBef>
                <a:spcPts val="1199"/>
              </a:spcBef>
              <a:spcAft>
                <a:spcPts val="1199"/>
              </a:spcAft>
              <a:buNone/>
              <a:tabLst>
                <a:tab pos="0" algn="l"/>
              </a:tabLst>
            </a:pPr>
            <a:r>
              <a:rPr lang="en" sz="1800" b="1" strike="noStrike" spc="-1">
                <a:solidFill>
                  <a:srgbClr val="FF0000"/>
                </a:solidFill>
                <a:latin typeface="Arial"/>
                <a:ea typeface="Arial"/>
              </a:rPr>
              <a:t>Removing a file is forever! There is no undo or recycling bin!</a:t>
            </a:r>
            <a:endParaRPr lang="en-US" sz="1800" b="0" strike="noStrike" spc="-1">
              <a:solidFill>
                <a:srgbClr val="000000"/>
              </a:solidFill>
              <a:latin typeface="Arial"/>
            </a:endParaRPr>
          </a:p>
        </p:txBody>
      </p:sp>
      <p:sp>
        <p:nvSpPr>
          <p:cNvPr id="292" name="Google Shape;243;p28"/>
          <p:cNvSpPr/>
          <p:nvPr/>
        </p:nvSpPr>
        <p:spPr>
          <a:xfrm>
            <a:off x="340560" y="4113360"/>
            <a:ext cx="8491320" cy="8830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43080">
              <a:lnSpc>
                <a:spcPct val="100000"/>
              </a:lnSpc>
              <a:buClr>
                <a:srgbClr val="000000"/>
              </a:buClr>
              <a:buFont typeface="Arial"/>
              <a:buChar char="●"/>
            </a:pPr>
            <a:r>
              <a:rPr lang="en" sz="1800" b="0" strike="noStrike" spc="-1">
                <a:solidFill>
                  <a:srgbClr val="000000"/>
                </a:solidFill>
                <a:latin typeface="Arial"/>
                <a:ea typeface="Arial"/>
              </a:rPr>
              <a:t>Useful options for rm:</a:t>
            </a:r>
            <a:endParaRPr lang="en-US" sz="1800" b="0" strike="noStrike" spc="-1">
              <a:latin typeface="Arial"/>
            </a:endParaRPr>
          </a:p>
          <a:p>
            <a:pPr marL="914400" lvl="1" indent="-317520">
              <a:lnSpc>
                <a:spcPct val="100000"/>
              </a:lnSpc>
              <a:buClr>
                <a:srgbClr val="000000"/>
              </a:buClr>
              <a:buFont typeface="Arial"/>
              <a:buChar char="○"/>
            </a:pPr>
            <a:r>
              <a:rPr lang="en" sz="1400" b="1" strike="noStrike" spc="-1">
                <a:solidFill>
                  <a:srgbClr val="38761D"/>
                </a:solidFill>
                <a:latin typeface="Courier New"/>
                <a:ea typeface="Courier New"/>
              </a:rPr>
              <a:t>rm -r</a:t>
            </a:r>
            <a:r>
              <a:rPr lang="en" sz="1400" b="0" strike="noStrike" spc="-1">
                <a:solidFill>
                  <a:srgbClr val="000000"/>
                </a:solidFill>
                <a:latin typeface="Arial"/>
                <a:ea typeface="Arial"/>
              </a:rPr>
              <a:t>: Remove all files and folders within a directory. Be careful with this command!</a:t>
            </a:r>
            <a:endParaRPr lang="en-US" sz="1400" b="0" strike="noStrike" spc="-1">
              <a:latin typeface="Arial"/>
            </a:endParaRPr>
          </a:p>
          <a:p>
            <a:pPr marL="914400" lvl="1" indent="-317520">
              <a:lnSpc>
                <a:spcPct val="100000"/>
              </a:lnSpc>
              <a:buClr>
                <a:srgbClr val="000000"/>
              </a:buClr>
              <a:buFont typeface="Arial"/>
              <a:buChar char="○"/>
            </a:pPr>
            <a:r>
              <a:rPr lang="en" sz="1400" b="1" strike="noStrike" spc="-1">
                <a:solidFill>
                  <a:srgbClr val="38761D"/>
                </a:solidFill>
                <a:latin typeface="Courier New"/>
                <a:ea typeface="Courier New"/>
              </a:rPr>
              <a:t>rm -i</a:t>
            </a:r>
            <a:r>
              <a:rPr lang="en" sz="1400" b="0" strike="noStrike" spc="-1">
                <a:solidFill>
                  <a:srgbClr val="000000"/>
                </a:solidFill>
                <a:latin typeface="Arial"/>
                <a:ea typeface="Arial"/>
              </a:rPr>
              <a:t>: Receive a confirmation message each time you try to delete a file</a:t>
            </a:r>
            <a:endParaRPr lang="en-US" sz="14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1" strike="noStrike" spc="-1">
                <a:solidFill>
                  <a:srgbClr val="127622"/>
                </a:solidFill>
                <a:latin typeface="Courier New"/>
                <a:ea typeface="Arial"/>
              </a:rPr>
              <a:t>ls -l</a:t>
            </a:r>
            <a:r>
              <a:rPr lang="en" sz="2800" b="0" strike="noStrike" spc="-1">
                <a:solidFill>
                  <a:srgbClr val="000000"/>
                </a:solidFill>
                <a:latin typeface="Arial"/>
                <a:ea typeface="Arial"/>
              </a:rPr>
              <a:t> Output</a:t>
            </a:r>
            <a:endParaRPr lang="en-US" sz="2800" b="0" strike="noStrike" spc="-1">
              <a:solidFill>
                <a:srgbClr val="000000"/>
              </a:solidFill>
              <a:latin typeface="Arial"/>
            </a:endParaRPr>
          </a:p>
        </p:txBody>
      </p:sp>
      <p:pic>
        <p:nvPicPr>
          <p:cNvPr id="294" name="Google Shape;249;p29"/>
          <p:cNvPicPr/>
          <p:nvPr/>
        </p:nvPicPr>
        <p:blipFill>
          <a:blip r:embed="rId2"/>
          <a:srcRect l="62807" t="61696" r="9151" b="19044"/>
          <a:stretch/>
        </p:blipFill>
        <p:spPr>
          <a:xfrm>
            <a:off x="1770840" y="1000080"/>
            <a:ext cx="5601960" cy="1153080"/>
          </a:xfrm>
          <a:prstGeom prst="rect">
            <a:avLst/>
          </a:prstGeom>
          <a:ln w="0">
            <a:noFill/>
          </a:ln>
        </p:spPr>
      </p:pic>
      <p:sp>
        <p:nvSpPr>
          <p:cNvPr id="295" name="Google Shape;250;p29"/>
          <p:cNvSpPr/>
          <p:nvPr/>
        </p:nvSpPr>
        <p:spPr>
          <a:xfrm>
            <a:off x="1058400" y="2205360"/>
            <a:ext cx="6874920" cy="2129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File type (d = directory, - = regular file)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permissions (next slide)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Number of hard links to the file</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owner</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group</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size (bytes, use -h option to get “human readable” units)</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Date last modified</a:t>
            </a:r>
            <a:endParaRPr lang="en-US" sz="1600" b="0" strike="noStrike" spc="-1">
              <a:latin typeface="Arial"/>
            </a:endParaRPr>
          </a:p>
          <a:p>
            <a:pPr algn="ctr">
              <a:lnSpc>
                <a:spcPct val="100000"/>
              </a:lnSpc>
              <a:buNone/>
              <a:tabLst>
                <a:tab pos="0" algn="l"/>
              </a:tabLst>
            </a:pPr>
            <a:r>
              <a:rPr lang="en" sz="1600" b="0" strike="noStrike" spc="-1">
                <a:solidFill>
                  <a:srgbClr val="000000"/>
                </a:solidFill>
                <a:latin typeface="Arial"/>
                <a:ea typeface="Arial"/>
              </a:rPr>
              <a:t>File name</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File Permissions</a:t>
            </a:r>
            <a:endParaRPr lang="en-US" sz="2800" b="0" strike="noStrike" spc="-1">
              <a:solidFill>
                <a:srgbClr val="000000"/>
              </a:solidFill>
              <a:latin typeface="Arial"/>
            </a:endParaRPr>
          </a:p>
        </p:txBody>
      </p:sp>
      <p:sp>
        <p:nvSpPr>
          <p:cNvPr id="297" name="PlaceHolder 2"/>
          <p:cNvSpPr>
            <a:spLocks noGrp="1"/>
          </p:cNvSpPr>
          <p:nvPr>
            <p:ph/>
          </p:nvPr>
        </p:nvSpPr>
        <p:spPr>
          <a:xfrm>
            <a:off x="311760" y="1152360"/>
            <a:ext cx="8520120" cy="712080"/>
          </a:xfrm>
          <a:prstGeom prst="rect">
            <a:avLst/>
          </a:prstGeom>
          <a:noFill/>
          <a:ln w="0">
            <a:noFill/>
          </a:ln>
        </p:spPr>
        <p:txBody>
          <a:bodyPr tIns="91440" bIns="91440" anchor="t">
            <a:normAutofit fontScale="94000"/>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Contains 3 groups of 3 letters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r = read, w = write, x = execute/view contents, - = permission not granted</a:t>
            </a:r>
            <a:endParaRPr lang="en-US" sz="1400" b="0" strike="noStrike" spc="-1">
              <a:solidFill>
                <a:srgbClr val="000000"/>
              </a:solidFill>
              <a:latin typeface="Arial"/>
            </a:endParaRPr>
          </a:p>
        </p:txBody>
      </p:sp>
      <p:grpSp>
        <p:nvGrpSpPr>
          <p:cNvPr id="298" name="Group 297"/>
          <p:cNvGrpSpPr/>
          <p:nvPr/>
        </p:nvGrpSpPr>
        <p:grpSpPr>
          <a:xfrm>
            <a:off x="3278520" y="1864800"/>
            <a:ext cx="2937600" cy="1241280"/>
            <a:chOff x="3278520" y="1864800"/>
            <a:chExt cx="2937600" cy="1241280"/>
          </a:xfrm>
        </p:grpSpPr>
        <p:sp>
          <p:nvSpPr>
            <p:cNvPr id="299" name="Google Shape;257;p30"/>
            <p:cNvSpPr/>
            <p:nvPr/>
          </p:nvSpPr>
          <p:spPr>
            <a:xfrm>
              <a:off x="3835800" y="1864800"/>
              <a:ext cx="1472400" cy="548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400" b="0" strike="noStrike" spc="-1">
                  <a:solidFill>
                    <a:srgbClr val="000000"/>
                  </a:solidFill>
                  <a:latin typeface="Arial"/>
                  <a:ea typeface="Arial"/>
                </a:rPr>
                <a:t>rwxrw-r--</a:t>
              </a:r>
              <a:endParaRPr lang="en-US" sz="2400" b="0" strike="noStrike" spc="-1">
                <a:latin typeface="Arial"/>
              </a:endParaRPr>
            </a:p>
          </p:txBody>
        </p:sp>
        <p:sp>
          <p:nvSpPr>
            <p:cNvPr id="300" name="Google Shape;258;p30"/>
            <p:cNvSpPr/>
            <p:nvPr/>
          </p:nvSpPr>
          <p:spPr>
            <a:xfrm rot="5400000">
              <a:off x="4076280" y="2109960"/>
              <a:ext cx="140400" cy="477000"/>
            </a:xfrm>
            <a:prstGeom prst="rightBrace">
              <a:avLst>
                <a:gd name="adj1" fmla="val 50000"/>
                <a:gd name="adj2" fmla="val 50000"/>
              </a:avLst>
            </a:prstGeom>
            <a:noFill/>
            <a:ln w="38160">
              <a:solidFill>
                <a:srgbClr val="FF0000"/>
              </a:solidFill>
              <a:round/>
            </a:ln>
          </p:spPr>
          <p:style>
            <a:lnRef idx="0">
              <a:scrgbClr r="0" g="0" b="0"/>
            </a:lnRef>
            <a:fillRef idx="0">
              <a:scrgbClr r="0" g="0" b="0"/>
            </a:fillRef>
            <a:effectRef idx="0">
              <a:scrgbClr r="0" g="0" b="0"/>
            </a:effectRef>
            <a:fontRef idx="minor"/>
          </p:style>
        </p:sp>
        <p:sp>
          <p:nvSpPr>
            <p:cNvPr id="301" name="Google Shape;259;p30"/>
            <p:cNvSpPr/>
            <p:nvPr/>
          </p:nvSpPr>
          <p:spPr>
            <a:xfrm rot="5400000">
              <a:off x="4537800" y="2161800"/>
              <a:ext cx="140400" cy="373320"/>
            </a:xfrm>
            <a:prstGeom prst="rightBrace">
              <a:avLst>
                <a:gd name="adj1" fmla="val 50000"/>
                <a:gd name="adj2" fmla="val 50000"/>
              </a:avLst>
            </a:prstGeom>
            <a:noFill/>
            <a:ln w="38160">
              <a:solidFill>
                <a:srgbClr val="0000FF"/>
              </a:solidFill>
              <a:round/>
            </a:ln>
          </p:spPr>
          <p:style>
            <a:lnRef idx="0">
              <a:scrgbClr r="0" g="0" b="0"/>
            </a:lnRef>
            <a:fillRef idx="0">
              <a:scrgbClr r="0" g="0" b="0"/>
            </a:fillRef>
            <a:effectRef idx="0">
              <a:scrgbClr r="0" g="0" b="0"/>
            </a:effectRef>
            <a:fontRef idx="minor"/>
          </p:style>
        </p:sp>
        <p:sp>
          <p:nvSpPr>
            <p:cNvPr id="302" name="Google Shape;260;p30"/>
            <p:cNvSpPr/>
            <p:nvPr/>
          </p:nvSpPr>
          <p:spPr>
            <a:xfrm rot="5400000">
              <a:off x="4946760" y="2162880"/>
              <a:ext cx="140400" cy="371520"/>
            </a:xfrm>
            <a:prstGeom prst="rightBrace">
              <a:avLst>
                <a:gd name="adj1" fmla="val 50000"/>
                <a:gd name="adj2" fmla="val 50000"/>
              </a:avLst>
            </a:prstGeom>
            <a:noFill/>
            <a:ln w="38160">
              <a:solidFill>
                <a:srgbClr val="000000"/>
              </a:solidFill>
              <a:round/>
            </a:ln>
          </p:spPr>
          <p:style>
            <a:lnRef idx="0">
              <a:scrgbClr r="0" g="0" b="0"/>
            </a:lnRef>
            <a:fillRef idx="0">
              <a:scrgbClr r="0" g="0" b="0"/>
            </a:fillRef>
            <a:effectRef idx="0">
              <a:scrgbClr r="0" g="0" b="0"/>
            </a:effectRef>
            <a:fontRef idx="minor"/>
          </p:style>
        </p:sp>
        <p:sp>
          <p:nvSpPr>
            <p:cNvPr id="303" name="Google Shape;261;p30"/>
            <p:cNvSpPr/>
            <p:nvPr/>
          </p:nvSpPr>
          <p:spPr>
            <a:xfrm>
              <a:off x="3278520" y="2571840"/>
              <a:ext cx="76932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FF0000"/>
                  </a:solidFill>
                  <a:latin typeface="Arial"/>
                  <a:ea typeface="Arial"/>
                </a:rPr>
                <a:t>Owner</a:t>
              </a:r>
              <a:endParaRPr lang="en-US" sz="1400" b="0" strike="noStrike" spc="-1">
                <a:latin typeface="Arial"/>
              </a:endParaRPr>
            </a:p>
          </p:txBody>
        </p:sp>
        <p:sp>
          <p:nvSpPr>
            <p:cNvPr id="304" name="Google Shape;262;p30"/>
            <p:cNvSpPr/>
            <p:nvPr/>
          </p:nvSpPr>
          <p:spPr>
            <a:xfrm>
              <a:off x="4204440" y="2571840"/>
              <a:ext cx="76932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0000FF"/>
                  </a:solidFill>
                  <a:latin typeface="Arial"/>
                  <a:ea typeface="Arial"/>
                </a:rPr>
                <a:t>Group</a:t>
              </a:r>
              <a:endParaRPr lang="en-US" sz="1400" b="0" strike="noStrike" spc="-1">
                <a:latin typeface="Arial"/>
              </a:endParaRPr>
            </a:p>
          </p:txBody>
        </p:sp>
        <p:sp>
          <p:nvSpPr>
            <p:cNvPr id="305" name="Google Shape;263;p30"/>
            <p:cNvSpPr/>
            <p:nvPr/>
          </p:nvSpPr>
          <p:spPr>
            <a:xfrm>
              <a:off x="5130000" y="2497320"/>
              <a:ext cx="1086120" cy="608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1" strike="noStrike" spc="-1">
                  <a:solidFill>
                    <a:srgbClr val="000000"/>
                  </a:solidFill>
                  <a:latin typeface="Arial"/>
                  <a:ea typeface="Arial"/>
                </a:rPr>
                <a:t>Everyone Else</a:t>
              </a:r>
              <a:endParaRPr lang="en-US" sz="1400" b="0" strike="noStrike" spc="-1">
                <a:latin typeface="Arial"/>
              </a:endParaRPr>
            </a:p>
          </p:txBody>
        </p:sp>
        <p:sp>
          <p:nvSpPr>
            <p:cNvPr id="306" name="Google Shape;264;p30"/>
            <p:cNvSpPr/>
            <p:nvPr/>
          </p:nvSpPr>
          <p:spPr>
            <a:xfrm flipH="1">
              <a:off x="3781800" y="2419200"/>
              <a:ext cx="364320" cy="259920"/>
            </a:xfrm>
            <a:custGeom>
              <a:avLst/>
              <a:gdLst/>
              <a:ahLst/>
              <a:cxnLst/>
              <a:rect l="l" t="t" r="r" b="b"/>
              <a:pathLst>
                <a:path w="21600" h="21600">
                  <a:moveTo>
                    <a:pt x="0" y="0"/>
                  </a:moveTo>
                  <a:lnTo>
                    <a:pt x="21600" y="21600"/>
                  </a:lnTo>
                </a:path>
              </a:pathLst>
            </a:custGeom>
            <a:noFill/>
            <a:ln w="28440">
              <a:solidFill>
                <a:srgbClr val="FF0000"/>
              </a:solidFill>
              <a:round/>
              <a:tailEnd type="triangle" w="med" len="med"/>
            </a:ln>
          </p:spPr>
          <p:style>
            <a:lnRef idx="0">
              <a:scrgbClr r="0" g="0" b="0"/>
            </a:lnRef>
            <a:fillRef idx="0">
              <a:scrgbClr r="0" g="0" b="0"/>
            </a:fillRef>
            <a:effectRef idx="0">
              <a:scrgbClr r="0" g="0" b="0"/>
            </a:effectRef>
            <a:fontRef idx="minor"/>
          </p:style>
        </p:sp>
        <p:sp>
          <p:nvSpPr>
            <p:cNvPr id="307" name="Google Shape;265;p30"/>
            <p:cNvSpPr/>
            <p:nvPr/>
          </p:nvSpPr>
          <p:spPr>
            <a:xfrm flipH="1">
              <a:off x="4594320" y="2419200"/>
              <a:ext cx="11880" cy="311400"/>
            </a:xfrm>
            <a:custGeom>
              <a:avLst/>
              <a:gdLst/>
              <a:ahLst/>
              <a:cxnLst/>
              <a:rect l="l" t="t" r="r" b="b"/>
              <a:pathLst>
                <a:path w="21600" h="21600">
                  <a:moveTo>
                    <a:pt x="0" y="0"/>
                  </a:moveTo>
                  <a:lnTo>
                    <a:pt x="21600" y="21600"/>
                  </a:lnTo>
                </a:path>
              </a:pathLst>
            </a:custGeom>
            <a:noFill/>
            <a:ln w="28440">
              <a:solidFill>
                <a:srgbClr val="0000FF"/>
              </a:solidFill>
              <a:round/>
              <a:tailEnd type="triangle" w="med" len="med"/>
            </a:ln>
          </p:spPr>
          <p:style>
            <a:lnRef idx="0">
              <a:scrgbClr r="0" g="0" b="0"/>
            </a:lnRef>
            <a:fillRef idx="0">
              <a:scrgbClr r="0" g="0" b="0"/>
            </a:fillRef>
            <a:effectRef idx="0">
              <a:scrgbClr r="0" g="0" b="0"/>
            </a:effectRef>
            <a:fontRef idx="minor"/>
          </p:style>
        </p:sp>
        <p:sp>
          <p:nvSpPr>
            <p:cNvPr id="308" name="Google Shape;266;p30"/>
            <p:cNvSpPr/>
            <p:nvPr/>
          </p:nvSpPr>
          <p:spPr>
            <a:xfrm>
              <a:off x="5016960" y="2419200"/>
              <a:ext cx="363240" cy="193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grpSp>
      <p:sp>
        <p:nvSpPr>
          <p:cNvPr id="309" name="PlaceHolder 3"/>
          <p:cNvSpPr>
            <a:spLocks noGrp="1"/>
          </p:cNvSpPr>
          <p:nvPr>
            <p:ph/>
          </p:nvPr>
        </p:nvSpPr>
        <p:spPr>
          <a:xfrm>
            <a:off x="242280" y="2971800"/>
            <a:ext cx="6844320" cy="213660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Changing permissions: </a:t>
            </a:r>
            <a:r>
              <a:rPr lang="en" sz="1800" b="1" strike="noStrike" spc="-1">
                <a:solidFill>
                  <a:srgbClr val="38761D"/>
                </a:solidFill>
                <a:latin typeface="Courier New"/>
                <a:ea typeface="Courier New"/>
              </a:rPr>
              <a:t>chmod </a:t>
            </a:r>
            <a:r>
              <a:rPr lang="en" sz="1800" b="1" u="sng" strike="noStrike" spc="-1">
                <a:solidFill>
                  <a:srgbClr val="38761D"/>
                </a:solidFill>
                <a:uFillTx/>
                <a:latin typeface="Courier New"/>
                <a:ea typeface="Courier New"/>
              </a:rPr>
              <a:t>permissions</a:t>
            </a:r>
            <a:r>
              <a:rPr lang="en" sz="1800" b="1" strike="noStrike" spc="-1">
                <a:solidFill>
                  <a:srgbClr val="38761D"/>
                </a:solidFill>
                <a:latin typeface="Courier New"/>
                <a:ea typeface="Courier New"/>
              </a:rPr>
              <a:t> </a:t>
            </a:r>
            <a:r>
              <a:rPr lang="en" sz="1800" b="1" u="sng" strike="noStrike" spc="-1">
                <a:solidFill>
                  <a:srgbClr val="38761D"/>
                </a:solidFill>
                <a:uFillTx/>
                <a:latin typeface="Courier New"/>
                <a:ea typeface="Courier New"/>
              </a:rPr>
              <a:t>file</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u="sng" strike="noStrike" spc="-1">
                <a:solidFill>
                  <a:srgbClr val="38761D"/>
                </a:solidFill>
                <a:uFillTx/>
                <a:latin typeface="Courier New"/>
                <a:ea typeface="Courier New"/>
              </a:rPr>
              <a:t>permissions</a:t>
            </a:r>
            <a:r>
              <a:rPr lang="en" sz="1400" b="0" strike="noStrike" spc="-1">
                <a:solidFill>
                  <a:srgbClr val="000000"/>
                </a:solidFill>
                <a:latin typeface="Arial"/>
                <a:ea typeface="Arial"/>
              </a:rPr>
              <a:t> is a series of </a:t>
            </a:r>
            <a:r>
              <a:rPr lang="en" sz="1400" b="1" strike="noStrike" spc="-1">
                <a:solidFill>
                  <a:srgbClr val="38761D"/>
                </a:solidFill>
                <a:latin typeface="Courier New"/>
                <a:ea typeface="Courier New"/>
              </a:rPr>
              <a:t>who=y</a:t>
            </a:r>
            <a:r>
              <a:rPr lang="en" sz="1400" b="0" strike="noStrike" spc="-1">
                <a:solidFill>
                  <a:srgbClr val="000000"/>
                </a:solidFill>
                <a:latin typeface="Arial"/>
                <a:ea typeface="Arial"/>
              </a:rPr>
              <a:t> statements separated by commas, where </a:t>
            </a:r>
            <a:r>
              <a:rPr lang="en" sz="1400" b="1" strike="noStrike" spc="-1">
                <a:solidFill>
                  <a:srgbClr val="38761D"/>
                </a:solidFill>
                <a:latin typeface="Courier New"/>
                <a:ea typeface="Courier New"/>
              </a:rPr>
              <a:t>who</a:t>
            </a:r>
            <a:r>
              <a:rPr lang="en" sz="1400" b="0" strike="noStrike" spc="-1">
                <a:solidFill>
                  <a:srgbClr val="000000"/>
                </a:solidFill>
                <a:latin typeface="Arial"/>
                <a:ea typeface="Arial"/>
              </a:rPr>
              <a:t> is u, g, o, or a (see table), “=” can also be “+” or “-”, and y are the permissions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Example: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touch test_file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chmod u=rwx,g=r test_file</a:t>
            </a:r>
            <a:endParaRPr lang="en-US" sz="1400" b="0" strike="noStrike" spc="-1">
              <a:solidFill>
                <a:srgbClr val="000000"/>
              </a:solidFill>
              <a:latin typeface="Arial"/>
            </a:endParaRPr>
          </a:p>
          <a:p>
            <a:pPr marL="1371600" lvl="2" indent="-317520">
              <a:lnSpc>
                <a:spcPct val="115000"/>
              </a:lnSpc>
              <a:buClr>
                <a:srgbClr val="000000"/>
              </a:buClr>
              <a:buFont typeface="Courier New"/>
              <a:buChar char="■"/>
            </a:pPr>
            <a:r>
              <a:rPr lang="en" sz="1400" b="1" strike="noStrike" spc="-1">
                <a:solidFill>
                  <a:srgbClr val="38761D"/>
                </a:solidFill>
                <a:latin typeface="Courier New"/>
                <a:ea typeface="Courier New"/>
              </a:rPr>
              <a:t>ls -l</a:t>
            </a:r>
            <a:endParaRPr lang="en-US" sz="1400" b="0" strike="noStrike" spc="-1">
              <a:solidFill>
                <a:srgbClr val="000000"/>
              </a:solidFill>
              <a:latin typeface="Arial"/>
            </a:endParaRPr>
          </a:p>
        </p:txBody>
      </p:sp>
      <p:graphicFrame>
        <p:nvGraphicFramePr>
          <p:cNvPr id="310" name="Google Shape;268;p30"/>
          <p:cNvGraphicFramePr/>
          <p:nvPr/>
        </p:nvGraphicFramePr>
        <p:xfrm>
          <a:off x="7248600" y="3556440"/>
          <a:ext cx="1705680" cy="1219200"/>
        </p:xfrm>
        <a:graphic>
          <a:graphicData uri="http://schemas.openxmlformats.org/drawingml/2006/table">
            <a:tbl>
              <a:tblPr/>
              <a:tblGrid>
                <a:gridCol w="382680">
                  <a:extLst>
                    <a:ext uri="{9D8B030D-6E8A-4147-A177-3AD203B41FA5}">
                      <a16:colId xmlns:a16="http://schemas.microsoft.com/office/drawing/2014/main" val="20000"/>
                    </a:ext>
                  </a:extLst>
                </a:gridCol>
                <a:gridCol w="1323000">
                  <a:extLst>
                    <a:ext uri="{9D8B030D-6E8A-4147-A177-3AD203B41FA5}">
                      <a16:colId xmlns:a16="http://schemas.microsoft.com/office/drawing/2014/main" val="20001"/>
                    </a:ext>
                  </a:extLst>
                </a:gridCol>
              </a:tblGrid>
              <a:tr h="290880">
                <a:tc>
                  <a:txBody>
                    <a:bodyPr/>
                    <a:lstStyle/>
                    <a:p>
                      <a:pPr>
                        <a:lnSpc>
                          <a:spcPct val="100000"/>
                        </a:lnSpc>
                        <a:buNone/>
                        <a:tabLst>
                          <a:tab pos="0" algn="l"/>
                        </a:tabLst>
                      </a:pPr>
                      <a:r>
                        <a:rPr lang="en" sz="1400" b="0" strike="noStrike" spc="-1">
                          <a:solidFill>
                            <a:srgbClr val="000000"/>
                          </a:solidFill>
                          <a:latin typeface="Arial"/>
                          <a:ea typeface="Arial"/>
                        </a:rPr>
                        <a:t>u</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User</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90880">
                <a:tc>
                  <a:txBody>
                    <a:bodyPr/>
                    <a:lstStyle/>
                    <a:p>
                      <a:pPr>
                        <a:lnSpc>
                          <a:spcPct val="100000"/>
                        </a:lnSpc>
                        <a:buNone/>
                        <a:tabLst>
                          <a:tab pos="0" algn="l"/>
                        </a:tabLst>
                      </a:pPr>
                      <a:r>
                        <a:rPr lang="en" sz="1400" b="0" strike="noStrike" spc="-1">
                          <a:solidFill>
                            <a:srgbClr val="000000"/>
                          </a:solidFill>
                          <a:latin typeface="Arial"/>
                          <a:ea typeface="Arial"/>
                        </a:rPr>
                        <a:t>g</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Group</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r h="290880">
                <a:tc>
                  <a:txBody>
                    <a:bodyPr/>
                    <a:lstStyle/>
                    <a:p>
                      <a:pPr>
                        <a:lnSpc>
                          <a:spcPct val="100000"/>
                        </a:lnSpc>
                        <a:buNone/>
                        <a:tabLst>
                          <a:tab pos="0" algn="l"/>
                        </a:tabLst>
                      </a:pPr>
                      <a:r>
                        <a:rPr lang="en" sz="1400" b="0" strike="noStrike" spc="-1">
                          <a:solidFill>
                            <a:srgbClr val="000000"/>
                          </a:solidFill>
                          <a:latin typeface="Arial"/>
                          <a:ea typeface="Arial"/>
                        </a:rPr>
                        <a:t>o</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Others</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2"/>
                  </a:ext>
                </a:extLst>
              </a:tr>
              <a:tr h="290880">
                <a:tc>
                  <a:txBody>
                    <a:bodyPr/>
                    <a:lstStyle/>
                    <a:p>
                      <a:pPr>
                        <a:lnSpc>
                          <a:spcPct val="100000"/>
                        </a:lnSpc>
                        <a:buNone/>
                        <a:tabLst>
                          <a:tab pos="0" algn="l"/>
                        </a:tabLst>
                      </a:pPr>
                      <a:r>
                        <a:rPr lang="en" sz="1400" b="0" strike="noStrike" spc="-1">
                          <a:solidFill>
                            <a:srgbClr val="000000"/>
                          </a:solidFill>
                          <a:latin typeface="Arial"/>
                          <a:ea typeface="Arial"/>
                        </a:rPr>
                        <a:t>a</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All</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Module System</a:t>
            </a:r>
            <a:endParaRPr lang="en-US" sz="2800" b="0" strike="noStrike" spc="-1">
              <a:solidFill>
                <a:srgbClr val="000000"/>
              </a:solidFill>
              <a:latin typeface="Arial"/>
            </a:endParaRPr>
          </a:p>
        </p:txBody>
      </p:sp>
      <p:sp>
        <p:nvSpPr>
          <p:cNvPr id="312"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Used to load packages not installed in the standard Linux distribution</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Example: Using ipython</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default python version is old and does not contain ipython (try running </a:t>
            </a:r>
            <a:r>
              <a:rPr lang="en" sz="1400" b="1" strike="noStrike" spc="-1">
                <a:solidFill>
                  <a:srgbClr val="38761D"/>
                </a:solidFill>
                <a:latin typeface="Courier New"/>
                <a:ea typeface="Courier New"/>
              </a:rPr>
              <a:t>ipython</a:t>
            </a:r>
            <a:r>
              <a:rPr lang="en" sz="1400" b="0" strike="noStrike" spc="-1">
                <a:solidFill>
                  <a:srgbClr val="000000"/>
                </a:solidFill>
                <a:latin typeface="Arial"/>
                <a:ea typeface="Arial"/>
              </a:rPr>
              <a: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list</a:t>
            </a:r>
            <a:r>
              <a:rPr lang="en" sz="1400" b="0" strike="noStrike" spc="-1">
                <a:solidFill>
                  <a:srgbClr val="000000"/>
                </a:solidFill>
                <a:latin typeface="Arial"/>
                <a:ea typeface="Arial"/>
              </a:rPr>
              <a:t> (shows loaded modules)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avail</a:t>
            </a:r>
            <a:r>
              <a:rPr lang="en" sz="1400" b="0" strike="noStrike" spc="-1">
                <a:solidFill>
                  <a:srgbClr val="000000"/>
                </a:solidFill>
                <a:latin typeface="Arial"/>
                <a:ea typeface="Arial"/>
              </a:rPr>
              <a:t> (shows all modules that can be loaded)</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Modules with a (D) are the default modules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spider python</a:t>
            </a:r>
            <a:r>
              <a:rPr lang="en" sz="1400" b="0" strike="noStrike" spc="-1">
                <a:solidFill>
                  <a:srgbClr val="000000"/>
                </a:solidFill>
                <a:latin typeface="Arial"/>
                <a:ea typeface="Arial"/>
              </a:rPr>
              <a:t> (shows available python packages that can be loaded)</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load python</a:t>
            </a:r>
            <a:r>
              <a:rPr lang="en" sz="1400" b="0" strike="noStrike" spc="-1">
                <a:solidFill>
                  <a:srgbClr val="000000"/>
                </a:solidFill>
                <a:latin typeface="Arial"/>
                <a:ea typeface="Arial"/>
              </a:rPr>
              <a:t> (loads python/3.8.3_anaconda, can now run ipython!)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swap python/3.7.6_anaconda</a:t>
            </a:r>
            <a:r>
              <a:rPr lang="en" sz="1400" b="0" strike="noStrike" spc="-1">
                <a:solidFill>
                  <a:srgbClr val="000000"/>
                </a:solidFill>
                <a:latin typeface="Arial"/>
                <a:ea typeface="Arial"/>
              </a:rPr>
              <a:t> (switches python package)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module purge</a:t>
            </a:r>
            <a:r>
              <a:rPr lang="en" sz="1400" b="0" strike="noStrike" spc="-1">
                <a:solidFill>
                  <a:srgbClr val="000000"/>
                </a:solidFill>
                <a:latin typeface="Arial"/>
                <a:ea typeface="Arial"/>
              </a:rPr>
              <a:t> (unloads all packages)</a:t>
            </a:r>
            <a:endParaRPr lang="en-US" sz="14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Acknowledgments</a:t>
            </a:r>
            <a:endParaRPr lang="en-US" sz="2800" b="0" strike="noStrike" spc="-1">
              <a:solidFill>
                <a:srgbClr val="000000"/>
              </a:solidFill>
              <a:latin typeface="Arial"/>
            </a:endParaRPr>
          </a:p>
        </p:txBody>
      </p:sp>
      <p:sp>
        <p:nvSpPr>
          <p:cNvPr id="170"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US" sz="1800" b="0" strike="noStrike" spc="-1" dirty="0">
                <a:solidFill>
                  <a:srgbClr val="000000"/>
                </a:solidFill>
                <a:latin typeface="Arial"/>
                <a:ea typeface="Arial"/>
              </a:rPr>
              <a:t>This presentation would not have </a:t>
            </a:r>
            <a:r>
              <a:rPr lang="en-US" sz="1800" spc="-1" dirty="0">
                <a:solidFill>
                  <a:srgbClr val="000000"/>
                </a:solidFill>
                <a:latin typeface="Arial"/>
                <a:ea typeface="Arial"/>
              </a:rPr>
              <a:t>been possible without </a:t>
            </a:r>
            <a:r>
              <a:rPr lang="en-US" sz="1800" b="0" strike="noStrike" spc="-1" dirty="0">
                <a:solidFill>
                  <a:srgbClr val="000000"/>
                </a:solidFill>
                <a:latin typeface="Arial"/>
                <a:ea typeface="Arial"/>
              </a:rPr>
              <a:t>Shawn </a:t>
            </a:r>
            <a:r>
              <a:rPr lang="en-US" sz="1800" b="0" strike="noStrike" spc="-1" dirty="0" err="1">
                <a:solidFill>
                  <a:srgbClr val="000000"/>
                </a:solidFill>
                <a:latin typeface="Arial"/>
                <a:ea typeface="Arial"/>
              </a:rPr>
              <a:t>Murdzek</a:t>
            </a:r>
            <a:r>
              <a:rPr lang="en-US" sz="1800" spc="-1" dirty="0" err="1">
                <a:solidFill>
                  <a:srgbClr val="000000"/>
                </a:solidFill>
                <a:latin typeface="Arial"/>
                <a:ea typeface="Arial"/>
              </a:rPr>
              <a:t>’s</a:t>
            </a:r>
            <a:r>
              <a:rPr lang="en-US" sz="1800" spc="-1" dirty="0">
                <a:solidFill>
                  <a:srgbClr val="000000"/>
                </a:solidFill>
                <a:latin typeface="Arial"/>
                <a:ea typeface="Arial"/>
              </a:rPr>
              <a:t> work putting this together for the graduate students last year (2021). </a:t>
            </a:r>
            <a:endParaRPr lang="en-US" sz="1800" b="0" strike="noStrike" spc="-1" dirty="0">
              <a:solidFill>
                <a:srgbClr val="000000"/>
              </a:solidFill>
              <a:latin typeface="Arial"/>
            </a:endParaRPr>
          </a:p>
          <a:p>
            <a:pPr>
              <a:lnSpc>
                <a:spcPct val="115000"/>
              </a:lnSpc>
              <a:spcAft>
                <a:spcPts val="1199"/>
              </a:spcAft>
              <a:buNone/>
              <a:tabLst>
                <a:tab pos="0" algn="l"/>
              </a:tabLst>
            </a:pPr>
            <a:endParaRPr lang="en-US" sz="1800" b="0" strike="noStrike" spc="-1" dirty="0">
              <a:solidFill>
                <a:srgbClr val="000000"/>
              </a:solidFill>
              <a:latin typeface="Arial"/>
            </a:endParaRPr>
          </a:p>
          <a:p>
            <a:pPr>
              <a:lnSpc>
                <a:spcPct val="115000"/>
              </a:lnSpc>
              <a:spcAft>
                <a:spcPts val="1199"/>
              </a:spcAft>
              <a:buNone/>
              <a:tabLst>
                <a:tab pos="0" algn="l"/>
              </a:tabLst>
            </a:pPr>
            <a:r>
              <a:rPr lang="en" sz="1800" b="0" strike="noStrike" spc="-1" dirty="0">
                <a:solidFill>
                  <a:srgbClr val="000000"/>
                </a:solidFill>
                <a:latin typeface="Arial"/>
                <a:ea typeface="Arial"/>
              </a:rPr>
              <a:t>This work is licensed under the Creative Commons Attribution 4.0 International License. To view a copy of this license, visit</a:t>
            </a:r>
            <a:endParaRPr lang="en-US" sz="1800" b="0" strike="noStrike" spc="-1" dirty="0">
              <a:solidFill>
                <a:srgbClr val="000000"/>
              </a:solidFill>
              <a:latin typeface="Arial"/>
            </a:endParaRPr>
          </a:p>
          <a:p>
            <a:pPr>
              <a:lnSpc>
                <a:spcPct val="115000"/>
              </a:lnSpc>
              <a:spcAft>
                <a:spcPts val="1199"/>
              </a:spcAft>
              <a:buNone/>
              <a:tabLst>
                <a:tab pos="0" algn="l"/>
              </a:tabLst>
            </a:pPr>
            <a:r>
              <a:rPr lang="en" sz="1800" b="0" strike="noStrike" spc="-1" dirty="0">
                <a:solidFill>
                  <a:srgbClr val="000000"/>
                </a:solidFill>
                <a:latin typeface="Arial"/>
                <a:ea typeface="Arial"/>
              </a:rPr>
              <a:t>http://creativecommons.org/licenses/by/4.0/.</a:t>
            </a:r>
            <a:endParaRPr lang="en-US" sz="1800" b="0" strike="noStrike" spc="-1" dirty="0">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Aliases</a:t>
            </a:r>
            <a:endParaRPr lang="en-US" sz="2800" b="0" strike="noStrike" spc="-1">
              <a:solidFill>
                <a:srgbClr val="000000"/>
              </a:solidFill>
              <a:latin typeface="Arial"/>
            </a:endParaRPr>
          </a:p>
        </p:txBody>
      </p:sp>
      <p:sp>
        <p:nvSpPr>
          <p:cNvPr id="314"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Linux command shortcuts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The METEO network comes with many built-in aliases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alias</a:t>
            </a:r>
            <a:r>
              <a:rPr lang="en" sz="1400" b="0" strike="noStrike" spc="-1">
                <a:solidFill>
                  <a:srgbClr val="000000"/>
                </a:solidFill>
                <a:latin typeface="Arial"/>
                <a:ea typeface="Arial"/>
              </a:rPr>
              <a:t> prints all defined aliases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New aliases can be created using the command </a:t>
            </a:r>
            <a:r>
              <a:rPr lang="en" sz="1800" b="1" strike="noStrike" spc="-1">
                <a:solidFill>
                  <a:srgbClr val="38761D"/>
                </a:solidFill>
                <a:latin typeface="Courier New"/>
                <a:ea typeface="Courier New"/>
              </a:rPr>
              <a:t>alias </a:t>
            </a:r>
            <a:r>
              <a:rPr lang="en" sz="1800" b="1" u="sng" strike="noStrike" spc="-1">
                <a:solidFill>
                  <a:srgbClr val="38761D"/>
                </a:solidFill>
                <a:uFillTx/>
                <a:latin typeface="Courier New"/>
                <a:ea typeface="Courier New"/>
              </a:rPr>
              <a:t>name</a:t>
            </a:r>
            <a:r>
              <a:rPr lang="en" sz="1800" b="1" strike="noStrike" spc="-1">
                <a:solidFill>
                  <a:srgbClr val="38761D"/>
                </a:solidFill>
                <a:latin typeface="Courier New"/>
                <a:ea typeface="Courier New"/>
              </a:rPr>
              <a:t> “</a:t>
            </a:r>
            <a:r>
              <a:rPr lang="en" sz="1800" b="1" u="sng" strike="noStrike" spc="-1">
                <a:solidFill>
                  <a:srgbClr val="38761D"/>
                </a:solidFill>
                <a:uFillTx/>
                <a:latin typeface="Courier New"/>
                <a:ea typeface="Courier New"/>
              </a:rPr>
              <a:t>command</a:t>
            </a:r>
            <a:r>
              <a:rPr lang="en" sz="1800" b="1" strike="noStrike" spc="-1">
                <a:solidFill>
                  <a:srgbClr val="38761D"/>
                </a:solidFill>
                <a:latin typeface="Courier New"/>
                <a:ea typeface="Courier New"/>
              </a:rPr>
              <a: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Aliases only last for the given shell session (e.g., until you log out)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Example:</a:t>
            </a:r>
            <a:endParaRPr lang="en-US" sz="18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cd ~</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dir1</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mkdir dir1/dir2</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alias dd “cd ~/dir1/dir2/”</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dd</a:t>
            </a:r>
            <a:r>
              <a:rPr lang="en" sz="1400" b="0" strike="noStrike" spc="-1">
                <a:solidFill>
                  <a:srgbClr val="000000"/>
                </a:solidFill>
                <a:latin typeface="Arial"/>
                <a:ea typeface="Arial"/>
              </a:rPr>
              <a:t> (this should move you into dir2)</a:t>
            </a:r>
            <a:endParaRPr lang="en-US" sz="14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Login Files (.cshrc.cat)</a:t>
            </a:r>
            <a:endParaRPr lang="en-US" sz="2800" b="0" strike="noStrike" spc="-1">
              <a:solidFill>
                <a:srgbClr val="000000"/>
              </a:solidFill>
              <a:latin typeface="Arial"/>
            </a:endParaRPr>
          </a:p>
        </p:txBody>
      </p:sp>
      <p:sp>
        <p:nvSpPr>
          <p:cNvPr id="316"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Hidden files begin with a . and can be displayed using </a:t>
            </a:r>
            <a:r>
              <a:rPr lang="en" sz="1800" b="1" strike="noStrike" spc="-1" dirty="0">
                <a:solidFill>
                  <a:srgbClr val="38761D"/>
                </a:solidFill>
                <a:latin typeface="Courier New"/>
                <a:ea typeface="Courier New"/>
              </a:rPr>
              <a:t>ls -a</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One useful hidden file is your login file (~/.cshrc.cat), which runs when you start a new tcsh in linux</a:t>
            </a:r>
            <a:endParaRPr lang="en" b="0" strike="noStrike" spc="-1" dirty="0">
              <a:solidFill>
                <a:srgbClr val="000000"/>
              </a:solidFill>
              <a:latin typeface="Arial"/>
              <a:ea typeface="Arial"/>
            </a:endParaRPr>
          </a:p>
          <a:p>
            <a:pPr marL="457200" lvl="1" indent="-343080">
              <a:lnSpc>
                <a:spcPct val="115000"/>
              </a:lnSpc>
              <a:buClr>
                <a:srgbClr val="000000"/>
              </a:buClr>
              <a:buFont typeface="Arial"/>
              <a:buChar char="●"/>
            </a:pPr>
            <a:endParaRPr lang="en-US" sz="1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Within this file, you can load modules, create aliases, etc.</a:t>
            </a:r>
            <a:endParaRPr lang="en-US"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Try the following: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Add the line “module load python” to your .cshrc.cat file</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Open a new tab in MobaXterm and log into ulteosrv2</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The python module should be loaded after you login</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You might want to make </a:t>
            </a:r>
            <a:r>
              <a:rPr lang="en" sz="1800" b="1" strike="noStrike" spc="-1" dirty="0">
                <a:solidFill>
                  <a:srgbClr val="38761D"/>
                </a:solidFill>
                <a:latin typeface="Courier New"/>
                <a:ea typeface="Courier New"/>
              </a:rPr>
              <a:t>rm</a:t>
            </a:r>
            <a:r>
              <a:rPr lang="en" sz="1800" b="0" strike="noStrike" spc="-1" dirty="0">
                <a:solidFill>
                  <a:srgbClr val="000000"/>
                </a:solidFill>
                <a:latin typeface="Arial"/>
                <a:ea typeface="Arial"/>
              </a:rPr>
              <a:t> an alias for </a:t>
            </a:r>
            <a:r>
              <a:rPr lang="en" sz="1800" b="1" strike="noStrike" spc="-1" dirty="0">
                <a:solidFill>
                  <a:srgbClr val="38761D"/>
                </a:solidFill>
                <a:latin typeface="Courier New"/>
                <a:ea typeface="Courier New"/>
              </a:rPr>
              <a:t>rm -i</a:t>
            </a:r>
            <a:r>
              <a:rPr lang="en" sz="1800" b="0" strike="noStrike" spc="-1" dirty="0">
                <a:solidFill>
                  <a:srgbClr val="000000"/>
                </a:solidFill>
                <a:latin typeface="Arial"/>
                <a:ea typeface="Arial"/>
              </a:rPr>
              <a:t> in your .cshrc.cat file</a:t>
            </a:r>
            <a:endParaRPr lang="en-US" sz="1800" b="0" strike="noStrike" spc="-1" dirty="0">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Checking Storage Limits</a:t>
            </a:r>
            <a:endParaRPr lang="en-US" sz="2800" b="0" strike="noStrike" spc="-1">
              <a:solidFill>
                <a:srgbClr val="000000"/>
              </a:solidFill>
              <a:latin typeface="Arial"/>
            </a:endParaRPr>
          </a:p>
        </p:txBody>
      </p:sp>
      <p:sp>
        <p:nvSpPr>
          <p:cNvPr id="318"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Users have a limited amount of space in their home space</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Use the command </a:t>
            </a:r>
            <a:r>
              <a:rPr lang="en" sz="1400" b="1" strike="noStrike" spc="-1" dirty="0">
                <a:solidFill>
                  <a:srgbClr val="38761D"/>
                </a:solidFill>
                <a:latin typeface="Courier New"/>
                <a:ea typeface="Courier New"/>
              </a:rPr>
              <a:t>quota</a:t>
            </a:r>
            <a:r>
              <a:rPr lang="en" sz="1400" b="0" strike="noStrike" spc="-1" dirty="0">
                <a:solidFill>
                  <a:srgbClr val="000000"/>
                </a:solidFill>
                <a:latin typeface="Arial"/>
                <a:ea typeface="Arial"/>
              </a:rPr>
              <a:t> to display how much space is used and how much is left</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Use the -s option to print the quota in human-readable units</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Other useful commands: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38761D"/>
                </a:solidFill>
                <a:latin typeface="Courier New"/>
                <a:ea typeface="Courier New"/>
              </a:rPr>
              <a:t>du</a:t>
            </a:r>
            <a:r>
              <a:rPr lang="en" sz="1400" b="0" strike="noStrike" spc="-1" dirty="0">
                <a:solidFill>
                  <a:srgbClr val="000000"/>
                </a:solidFill>
                <a:latin typeface="Arial"/>
                <a:ea typeface="Arial"/>
              </a:rPr>
              <a:t> = Disk usage, estimates the amount of space each file/folder takes up</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du -h</a:t>
            </a:r>
            <a:r>
              <a:rPr lang="en" sz="1400" b="0" strike="noStrike" spc="-1" dirty="0">
                <a:solidFill>
                  <a:srgbClr val="000000"/>
                </a:solidFill>
                <a:latin typeface="Arial"/>
                <a:ea typeface="Arial"/>
              </a:rPr>
              <a:t> = Human-readable units</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du -d </a:t>
            </a:r>
            <a:r>
              <a:rPr lang="en" sz="1400" b="1" u="sng" strike="noStrike" spc="-1" dirty="0">
                <a:solidFill>
                  <a:srgbClr val="38761D"/>
                </a:solidFill>
                <a:uFillTx/>
                <a:latin typeface="Courier New"/>
                <a:ea typeface="Courier New"/>
              </a:rPr>
              <a:t>x</a:t>
            </a:r>
            <a:r>
              <a:rPr lang="en" sz="1400" b="0" strike="noStrike" spc="-1" dirty="0">
                <a:solidFill>
                  <a:srgbClr val="000000"/>
                </a:solidFill>
                <a:latin typeface="Arial"/>
                <a:ea typeface="Arial"/>
              </a:rPr>
              <a:t> = Max depth (= 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The output here is very long! You can write the output to a text file using </a:t>
            </a:r>
            <a:r>
              <a:rPr lang="en" sz="1400" b="1" strike="noStrike" spc="-1" dirty="0">
                <a:solidFill>
                  <a:srgbClr val="38761D"/>
                </a:solidFill>
                <a:latin typeface="Courier New"/>
                <a:ea typeface="Courier New"/>
              </a:rPr>
              <a:t>du &gt; </a:t>
            </a:r>
            <a:r>
              <a:rPr lang="en" sz="1400" b="1" u="sng" strike="noStrike" spc="-1" dirty="0">
                <a:solidFill>
                  <a:srgbClr val="38761D"/>
                </a:solidFill>
                <a:uFillTx/>
                <a:latin typeface="Courier New"/>
                <a:ea typeface="Courier New"/>
              </a:rPr>
              <a:t>file</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1" strike="noStrike" spc="-1" dirty="0">
                <a:solidFill>
                  <a:srgbClr val="38761D"/>
                </a:solidFill>
                <a:latin typeface="Courier New"/>
                <a:ea typeface="Courier New"/>
              </a:rPr>
              <a:t>df</a:t>
            </a:r>
            <a:r>
              <a:rPr lang="en" sz="1400" b="0" strike="noStrike" spc="-1" dirty="0">
                <a:solidFill>
                  <a:srgbClr val="000000"/>
                </a:solidFill>
                <a:latin typeface="Arial"/>
                <a:ea typeface="Arial"/>
              </a:rPr>
              <a:t> = Disk free, displays the amount of available space on the file system</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1" strike="noStrike" spc="-1" dirty="0">
                <a:solidFill>
                  <a:srgbClr val="38761D"/>
                </a:solidFill>
                <a:latin typeface="Courier New"/>
                <a:ea typeface="Courier New"/>
              </a:rPr>
              <a:t>df -h</a:t>
            </a:r>
            <a:r>
              <a:rPr lang="en" sz="1400" b="0" strike="noStrike" spc="-1" dirty="0">
                <a:solidFill>
                  <a:srgbClr val="000000"/>
                </a:solidFill>
                <a:latin typeface="Arial"/>
                <a:ea typeface="Arial"/>
              </a:rPr>
              <a:t> = Human-readable units</a:t>
            </a:r>
            <a:endParaRPr lang="en-US" sz="1400" b="0" strike="noStrike" spc="-1" dirty="0">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dirty="0">
                <a:solidFill>
                  <a:srgbClr val="000000"/>
                </a:solidFill>
                <a:latin typeface="Arial"/>
                <a:ea typeface="Arial"/>
              </a:rPr>
              <a:t>Exploring Other Text Editors: vim</a:t>
            </a:r>
            <a:endParaRPr lang="en-US" sz="2800" b="0" strike="noStrike" spc="-1" dirty="0">
              <a:solidFill>
                <a:srgbClr val="000000"/>
              </a:solidFill>
              <a:latin typeface="Arial"/>
            </a:endParaRPr>
          </a:p>
        </p:txBody>
      </p:sp>
      <p:sp>
        <p:nvSpPr>
          <p:cNvPr id="320" name="PlaceHolder 2"/>
          <p:cNvSpPr>
            <a:spLocks noGrp="1"/>
          </p:cNvSpPr>
          <p:nvPr>
            <p:ph/>
          </p:nvPr>
        </p:nvSpPr>
        <p:spPr>
          <a:xfrm>
            <a:off x="311760" y="1076400"/>
            <a:ext cx="8520120" cy="36352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Vim is less intuitive than nano, but it provides a lot more functionality than nano</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Vim has two main modes: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Command: Similar to a CLI. Includes commands to move around a document, copy text, delete text, save your work, etc.</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Vim defaults to command mode when you open a document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Insert (edit): Allows the user to type text </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Useful commands: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i</a:t>
            </a:r>
            <a:r>
              <a:rPr lang="en" sz="1400" b="0" strike="noStrike" spc="-1">
                <a:solidFill>
                  <a:srgbClr val="000000"/>
                </a:solidFill>
                <a:latin typeface="Arial"/>
                <a:ea typeface="Arial"/>
              </a:rPr>
              <a:t> = Switch to insert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Esc key = Switch back to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:w</a:t>
            </a:r>
            <a:r>
              <a:rPr lang="en" sz="1400" b="0" strike="noStrike" spc="-1">
                <a:solidFill>
                  <a:srgbClr val="000000"/>
                </a:solidFill>
                <a:latin typeface="Arial"/>
                <a:ea typeface="Arial"/>
              </a:rPr>
              <a:t> = Save work (in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:q</a:t>
            </a:r>
            <a:r>
              <a:rPr lang="en" sz="1400" b="0" strike="noStrike" spc="-1">
                <a:solidFill>
                  <a:srgbClr val="000000"/>
                </a:solidFill>
                <a:latin typeface="Arial"/>
                <a:ea typeface="Arial"/>
              </a:rPr>
              <a:t> = Quit vim (in command mode)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:q!</a:t>
            </a:r>
            <a:r>
              <a:rPr lang="en" sz="1400" b="0" strike="noStrike" spc="-1">
                <a:solidFill>
                  <a:srgbClr val="000000"/>
                </a:solidFill>
                <a:latin typeface="Arial"/>
                <a:ea typeface="Arial"/>
              </a:rPr>
              <a:t> = Quit vim without saving (in command mode)</a:t>
            </a:r>
            <a:endParaRPr lang="en-US" sz="14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D6E6-5BC8-3FFE-6335-7F4CCD62226A}"/>
              </a:ext>
            </a:extLst>
          </p:cNvPr>
          <p:cNvSpPr>
            <a:spLocks noGrp="1"/>
          </p:cNvSpPr>
          <p:nvPr>
            <p:ph type="title"/>
          </p:nvPr>
        </p:nvSpPr>
        <p:spPr/>
        <p:txBody>
          <a:bodyPr/>
          <a:lstStyle/>
          <a:p>
            <a:r>
              <a:rPr lang="en-US" sz="2500" dirty="0"/>
              <a:t>Editing and Running Code</a:t>
            </a:r>
          </a:p>
        </p:txBody>
      </p:sp>
      <p:sp>
        <p:nvSpPr>
          <p:cNvPr id="3" name="Content Placeholder 2">
            <a:extLst>
              <a:ext uri="{FF2B5EF4-FFF2-40B4-BE49-F238E27FC236}">
                <a16:creationId xmlns:a16="http://schemas.microsoft.com/office/drawing/2014/main" id="{4949CC44-28AE-930F-64EC-4D5F1D47B9CA}"/>
              </a:ext>
            </a:extLst>
          </p:cNvPr>
          <p:cNvSpPr>
            <a:spLocks noGrp="1"/>
          </p:cNvSpPr>
          <p:nvPr>
            <p:ph/>
          </p:nvPr>
        </p:nvSpPr>
        <p:spPr/>
        <p:txBody>
          <a:bodyPr>
            <a:normAutofit/>
          </a:bodyPr>
          <a:lstStyle/>
          <a:p>
            <a:r>
              <a:rPr lang="en-US" sz="1800" dirty="0"/>
              <a:t>Up to this point, we have only discussed command line tools</a:t>
            </a:r>
          </a:p>
          <a:p>
            <a:r>
              <a:rPr lang="en-US" sz="1800" dirty="0"/>
              <a:t>To make life easier, there are various GUIs available</a:t>
            </a:r>
          </a:p>
          <a:p>
            <a:pPr lvl="1"/>
            <a:r>
              <a:rPr lang="en-US" sz="1400" dirty="0"/>
              <a:t>We can run, edit, and debug code on the </a:t>
            </a:r>
            <a:r>
              <a:rPr lang="en-US" sz="1400" dirty="0" err="1"/>
              <a:t>Meteo</a:t>
            </a:r>
            <a:r>
              <a:rPr lang="en-US" sz="1400" dirty="0"/>
              <a:t> servers</a:t>
            </a:r>
          </a:p>
          <a:p>
            <a:r>
              <a:rPr lang="en-US" sz="1800" dirty="0"/>
              <a:t>Python</a:t>
            </a:r>
          </a:p>
          <a:p>
            <a:pPr lvl="1"/>
            <a:r>
              <a:rPr lang="en-US" sz="1400" dirty="0"/>
              <a:t>Spyder: </a:t>
            </a:r>
            <a:r>
              <a:rPr lang="en" sz="1400" b="1" strike="noStrike" spc="-1" dirty="0">
                <a:solidFill>
                  <a:srgbClr val="38761D"/>
                </a:solidFill>
                <a:latin typeface="Courier New"/>
                <a:ea typeface="Courier New"/>
              </a:rPr>
              <a:t>spyder</a:t>
            </a:r>
            <a:endParaRPr lang="en-US" sz="1400" dirty="0"/>
          </a:p>
          <a:p>
            <a:pPr lvl="1"/>
            <a:r>
              <a:rPr lang="en-US" sz="1400" dirty="0" err="1"/>
              <a:t>JupyterLab</a:t>
            </a:r>
            <a:r>
              <a:rPr lang="en-US" sz="1400" dirty="0"/>
              <a:t>* (not just python files): </a:t>
            </a:r>
            <a:r>
              <a:rPr lang="en" sz="1400" b="1" strike="noStrike" spc="-1" dirty="0">
                <a:solidFill>
                  <a:srgbClr val="38761D"/>
                </a:solidFill>
                <a:latin typeface="Courier New"/>
                <a:ea typeface="Courier New"/>
              </a:rPr>
              <a:t>jupyter lab</a:t>
            </a:r>
            <a:endParaRPr lang="en-US" sz="1000" dirty="0"/>
          </a:p>
          <a:p>
            <a:r>
              <a:rPr lang="en-US" sz="1800" dirty="0" err="1"/>
              <a:t>Matlab</a:t>
            </a:r>
            <a:endParaRPr lang="en-US" sz="1800" dirty="0"/>
          </a:p>
          <a:p>
            <a:pPr lvl="1"/>
            <a:r>
              <a:rPr lang="en-US" sz="1400" dirty="0"/>
              <a:t> </a:t>
            </a:r>
            <a:r>
              <a:rPr lang="en-US" sz="1400" b="1" strike="noStrike" spc="-1" dirty="0" err="1">
                <a:solidFill>
                  <a:srgbClr val="38761D"/>
                </a:solidFill>
                <a:latin typeface="Courier New"/>
                <a:ea typeface="Courier New"/>
              </a:rPr>
              <a:t>matlab</a:t>
            </a:r>
            <a:endParaRPr lang="en-US" sz="1400" b="1" spc="-1" dirty="0">
              <a:solidFill>
                <a:srgbClr val="38761D"/>
              </a:solidFill>
              <a:latin typeface="Courier New"/>
              <a:ea typeface="Courier New"/>
            </a:endParaRPr>
          </a:p>
          <a:p>
            <a:pPr marL="457200" lvl="1" indent="0">
              <a:buNone/>
            </a:pPr>
            <a:endParaRPr lang="en-US" sz="1400" dirty="0"/>
          </a:p>
          <a:p>
            <a:pPr marL="457200" lvl="1" indent="0">
              <a:buNone/>
            </a:pPr>
            <a:r>
              <a:rPr lang="en-US" sz="1400" dirty="0"/>
              <a:t>*if you need help setting up </a:t>
            </a:r>
            <a:r>
              <a:rPr lang="en-US" sz="1400" dirty="0" err="1"/>
              <a:t>JupyterLab</a:t>
            </a:r>
            <a:r>
              <a:rPr lang="en-US" sz="1400" dirty="0"/>
              <a:t>, please contact Karl (</a:t>
            </a:r>
            <a:r>
              <a:rPr lang="en-US" sz="1400" dirty="0">
                <a:hlinkClick r:id="rId2"/>
              </a:rPr>
              <a:t>kps5442@psu.edu</a:t>
            </a:r>
            <a:r>
              <a:rPr lang="en-US" sz="1400" dirty="0"/>
              <a:t>) </a:t>
            </a:r>
          </a:p>
          <a:p>
            <a:pPr marL="457200" lvl="1" indent="0">
              <a:buNone/>
            </a:pPr>
            <a:endParaRPr lang="en-US" sz="1400" dirty="0"/>
          </a:p>
        </p:txBody>
      </p:sp>
    </p:spTree>
    <p:extLst>
      <p:ext uri="{BB962C8B-B14F-4D97-AF65-F5344CB8AC3E}">
        <p14:creationId xmlns:p14="http://schemas.microsoft.com/office/powerpoint/2010/main" val="251496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Session 1: Key Take-Home Points</a:t>
            </a:r>
            <a:endParaRPr lang="en-US" sz="2800" b="0" strike="noStrike" spc="-1">
              <a:solidFill>
                <a:srgbClr val="000000"/>
              </a:solidFill>
              <a:latin typeface="Arial"/>
            </a:endParaRPr>
          </a:p>
        </p:txBody>
      </p:sp>
      <p:sp>
        <p:nvSpPr>
          <p:cNvPr id="322" name="PlaceHolder 2"/>
          <p:cNvSpPr>
            <a:spLocks noGrp="1"/>
          </p:cNvSpPr>
          <p:nvPr>
            <p:ph/>
          </p:nvPr>
        </p:nvSpPr>
        <p:spPr>
          <a:xfrm>
            <a:off x="311760" y="936360"/>
            <a:ext cx="8520120" cy="40928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Linux is an operating system typically used on high-performance computers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The PSU METEO Network, as well as NCAR Cheyenne and PSU Roar, use Linux</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The command line interface (CLI) provides a more precise and efficient way to work on a computer compared to graphical user interfaces (GUIs)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 The tradeoff is that the learning curve for the CLI is steeper</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Mastering Linux takes time! Try doing something in Linux every work day to get more comfortable</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There are many different Linux CLI flavors. The METEO Network defaults to tcsh</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Using the CLI, we can do several things, including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Creating, moving, copying, and deleting files and directories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Adjusting file permissions</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Configuring our computing environment (e.g., load specific modules, create aliases, etc)</a:t>
            </a:r>
            <a:endParaRPr lang="en-US" sz="1400" b="0" strike="noStrike" spc="-1" dirty="0">
              <a:solidFill>
                <a:srgbClr val="000000"/>
              </a:solidFill>
              <a:latin typeface="Arial"/>
            </a:endParaRPr>
          </a:p>
          <a:p>
            <a:pPr marL="457200" indent="-343080">
              <a:lnSpc>
                <a:spcPct val="115000"/>
              </a:lnSpc>
              <a:buClr>
                <a:srgbClr val="980000"/>
              </a:buClr>
              <a:buFont typeface="Arial"/>
              <a:buChar char="●"/>
            </a:pPr>
            <a:r>
              <a:rPr lang="en" sz="1800" b="1" i="1" strike="noStrike" spc="-1" dirty="0">
                <a:solidFill>
                  <a:srgbClr val="980000"/>
                </a:solidFill>
                <a:latin typeface="Arial"/>
                <a:ea typeface="Arial"/>
              </a:rPr>
              <a:t>In the next session, we’ll run a program to analyze some radar data</a:t>
            </a:r>
            <a:endParaRPr lang="en-US" sz="18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Effect transition="in" filter="fade">
                                      <p:cBhvr additive="repl">
                                        <p:cTn id="7" dur="1"/>
                                        <p:tgtEl>
                                          <p:spTgt spid="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Effect transition="in" filter="fade">
                                      <p:cBhvr additive="repl">
                                        <p:cTn id="12" dur="1"/>
                                        <p:tgtEl>
                                          <p:spTgt spid="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Effect transition="in" filter="fade">
                                      <p:cBhvr additive="repl">
                                        <p:cTn id="17" dur="1"/>
                                        <p:tgtEl>
                                          <p:spTgt spid="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22">
                                            <p:txEl>
                                              <p:pRg st="3" end="3"/>
                                            </p:txEl>
                                          </p:spTgt>
                                        </p:tgtEl>
                                        <p:attrNameLst>
                                          <p:attrName>style.visibility</p:attrName>
                                        </p:attrNameLst>
                                      </p:cBhvr>
                                      <p:to>
                                        <p:strVal val="visible"/>
                                      </p:to>
                                    </p:set>
                                    <p:animEffect transition="in" filter="fade">
                                      <p:cBhvr additive="repl">
                                        <p:cTn id="22" dur="1"/>
                                        <p:tgtEl>
                                          <p:spTgt spid="3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22">
                                            <p:txEl>
                                              <p:pRg st="4" end="4"/>
                                            </p:txEl>
                                          </p:spTgt>
                                        </p:tgtEl>
                                        <p:attrNameLst>
                                          <p:attrName>style.visibility</p:attrName>
                                        </p:attrNameLst>
                                      </p:cBhvr>
                                      <p:to>
                                        <p:strVal val="visible"/>
                                      </p:to>
                                    </p:set>
                                    <p:animEffect transition="in" filter="fade">
                                      <p:cBhvr additive="repl">
                                        <p:cTn id="27" dur="1"/>
                                        <p:tgtEl>
                                          <p:spTgt spid="3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22">
                                            <p:txEl>
                                              <p:pRg st="5" end="5"/>
                                            </p:txEl>
                                          </p:spTgt>
                                        </p:tgtEl>
                                        <p:attrNameLst>
                                          <p:attrName>style.visibility</p:attrName>
                                        </p:attrNameLst>
                                      </p:cBhvr>
                                      <p:to>
                                        <p:strVal val="visible"/>
                                      </p:to>
                                    </p:set>
                                    <p:animEffect transition="in" filter="fade">
                                      <p:cBhvr additive="repl">
                                        <p:cTn id="32" dur="1"/>
                                        <p:tgtEl>
                                          <p:spTgt spid="3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322">
                                            <p:txEl>
                                              <p:pRg st="6" end="6"/>
                                            </p:txEl>
                                          </p:spTgt>
                                        </p:tgtEl>
                                        <p:attrNameLst>
                                          <p:attrName>style.visibility</p:attrName>
                                        </p:attrNameLst>
                                      </p:cBhvr>
                                      <p:to>
                                        <p:strVal val="visible"/>
                                      </p:to>
                                    </p:set>
                                    <p:animEffect transition="in" filter="fade">
                                      <p:cBhvr additive="repl">
                                        <p:cTn id="37" dur="1"/>
                                        <p:tgtEl>
                                          <p:spTgt spid="3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322">
                                            <p:txEl>
                                              <p:pRg st="7" end="7"/>
                                            </p:txEl>
                                          </p:spTgt>
                                        </p:tgtEl>
                                        <p:attrNameLst>
                                          <p:attrName>style.visibility</p:attrName>
                                        </p:attrNameLst>
                                      </p:cBhvr>
                                      <p:to>
                                        <p:strVal val="visible"/>
                                      </p:to>
                                    </p:set>
                                    <p:animEffect transition="in" filter="fade">
                                      <p:cBhvr additive="repl">
                                        <p:cTn id="42" dur="1"/>
                                        <p:tgtEl>
                                          <p:spTgt spid="3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322">
                                            <p:txEl>
                                              <p:pRg st="8" end="8"/>
                                            </p:txEl>
                                          </p:spTgt>
                                        </p:tgtEl>
                                        <p:attrNameLst>
                                          <p:attrName>style.visibility</p:attrName>
                                        </p:attrNameLst>
                                      </p:cBhvr>
                                      <p:to>
                                        <p:strVal val="visible"/>
                                      </p:to>
                                    </p:set>
                                    <p:animEffect transition="in" filter="fade">
                                      <p:cBhvr additive="repl">
                                        <p:cTn id="47" dur="1"/>
                                        <p:tgtEl>
                                          <p:spTgt spid="32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322">
                                            <p:txEl>
                                              <p:pRg st="9" end="9"/>
                                            </p:txEl>
                                          </p:spTgt>
                                        </p:tgtEl>
                                        <p:attrNameLst>
                                          <p:attrName>style.visibility</p:attrName>
                                        </p:attrNameLst>
                                      </p:cBhvr>
                                      <p:to>
                                        <p:strVal val="visible"/>
                                      </p:to>
                                    </p:set>
                                    <p:animEffect transition="in" filter="fade">
                                      <p:cBhvr additive="repl">
                                        <p:cTn id="52" dur="1"/>
                                        <p:tgtEl>
                                          <p:spTgt spid="3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322">
                                            <p:txEl>
                                              <p:pRg st="10" end="10"/>
                                            </p:txEl>
                                          </p:spTgt>
                                        </p:tgtEl>
                                        <p:attrNameLst>
                                          <p:attrName>style.visibility</p:attrName>
                                        </p:attrNameLst>
                                      </p:cBhvr>
                                      <p:to>
                                        <p:strVal val="visible"/>
                                      </p:to>
                                    </p:set>
                                    <p:animEffect transition="in" filter="fade">
                                      <p:cBhvr additive="repl">
                                        <p:cTn id="57" dur="1"/>
                                        <p:tgtEl>
                                          <p:spTgt spid="3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Session 2: Interactive Session</a:t>
            </a:r>
            <a:endParaRPr lang="en-US" sz="3600" b="0" strike="noStrike" spc="-1">
              <a:solidFill>
                <a:srgbClr val="000000"/>
              </a:solidFill>
              <a:latin typeface="Arial"/>
            </a:endParaRPr>
          </a:p>
        </p:txBody>
      </p:sp>
      <p:sp>
        <p:nvSpPr>
          <p:cNvPr id="324" name="Google Shape;310;p37"/>
          <p:cNvSpPr/>
          <p:nvPr/>
        </p:nvSpPr>
        <p:spPr>
          <a:xfrm>
            <a:off x="2886480" y="4693320"/>
            <a:ext cx="419148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2"/>
              </a:rPr>
              <a:t>https://www.woodtv.com/weather/weather-news/with-few-thunderstorms-so-far-this-year-little-chance-severe-weather/</a:t>
            </a:r>
            <a:r>
              <a:rPr lang="en" sz="600" b="0" strike="noStrike" spc="-1">
                <a:solidFill>
                  <a:srgbClr val="000000"/>
                </a:solidFill>
                <a:latin typeface="Arial"/>
                <a:ea typeface="Arial"/>
              </a:rPr>
              <a:t>  </a:t>
            </a:r>
            <a:endParaRPr lang="en-US" sz="600" b="0" strike="noStrike" spc="-1">
              <a:latin typeface="Arial"/>
            </a:endParaRPr>
          </a:p>
        </p:txBody>
      </p:sp>
      <p:pic>
        <p:nvPicPr>
          <p:cNvPr id="325" name="Google Shape;311;p37"/>
          <p:cNvPicPr/>
          <p:nvPr/>
        </p:nvPicPr>
        <p:blipFill>
          <a:blip r:embed="rId3"/>
          <a:stretch/>
        </p:blipFill>
        <p:spPr>
          <a:xfrm>
            <a:off x="2156040" y="1069560"/>
            <a:ext cx="4831200" cy="362340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Task Overview</a:t>
            </a:r>
            <a:endParaRPr lang="en-US" sz="2800" b="0" strike="noStrike" spc="-1">
              <a:solidFill>
                <a:srgbClr val="000000"/>
              </a:solidFill>
              <a:latin typeface="Arial"/>
            </a:endParaRPr>
          </a:p>
        </p:txBody>
      </p:sp>
      <p:sp>
        <p:nvSpPr>
          <p:cNvPr id="32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Goal:</a:t>
            </a:r>
            <a:r>
              <a:rPr lang="en" sz="1800" b="0" strike="noStrike" spc="-1">
                <a:solidFill>
                  <a:srgbClr val="000000"/>
                </a:solidFill>
                <a:latin typeface="Arial"/>
                <a:ea typeface="Arial"/>
              </a:rPr>
              <a:t> Compute 1-km circulation around each gridpoint in a wind retrieval of an observed supercell thunderstorm</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Materials:</a:t>
            </a:r>
            <a:r>
              <a:rPr lang="en" sz="1800" b="0" strike="noStrike" spc="-1">
                <a:solidFill>
                  <a:srgbClr val="000000"/>
                </a:solidFill>
                <a:latin typeface="Arial"/>
                <a:ea typeface="Arial"/>
              </a:rPr>
              <a:t> linux_ws_exercise.tar.gz</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This is a zipped tarball that contains the wind retrieval and a fortran program to compute circulation</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Steps: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Copy zipped tarball to METEO Linux Network and extract contents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Load appropriate modules and create soft link for netcdf libraries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Compile fortran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Configure input file and run fortran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Peruse results using ncview</a:t>
            </a:r>
            <a:endParaRPr lang="en-US" sz="14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311760" y="36900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Compiled vs. Interpreted Programming Languages</a:t>
            </a:r>
            <a:endParaRPr lang="en-US" sz="2800" b="0" strike="noStrike" spc="-1">
              <a:solidFill>
                <a:srgbClr val="000000"/>
              </a:solidFill>
              <a:latin typeface="Arial"/>
            </a:endParaRPr>
          </a:p>
        </p:txBody>
      </p:sp>
      <p:graphicFrame>
        <p:nvGraphicFramePr>
          <p:cNvPr id="329" name="Google Shape;323;p39"/>
          <p:cNvGraphicFramePr/>
          <p:nvPr/>
        </p:nvGraphicFramePr>
        <p:xfrm>
          <a:off x="311760" y="1106640"/>
          <a:ext cx="8520120" cy="3574080"/>
        </p:xfrm>
        <a:graphic>
          <a:graphicData uri="http://schemas.openxmlformats.org/drawingml/2006/table">
            <a:tbl>
              <a:tblPr/>
              <a:tblGrid>
                <a:gridCol w="4260240">
                  <a:extLst>
                    <a:ext uri="{9D8B030D-6E8A-4147-A177-3AD203B41FA5}">
                      <a16:colId xmlns:a16="http://schemas.microsoft.com/office/drawing/2014/main" val="20000"/>
                    </a:ext>
                  </a:extLst>
                </a:gridCol>
                <a:gridCol w="4260240">
                  <a:extLst>
                    <a:ext uri="{9D8B030D-6E8A-4147-A177-3AD203B41FA5}">
                      <a16:colId xmlns:a16="http://schemas.microsoft.com/office/drawing/2014/main" val="20001"/>
                    </a:ext>
                  </a:extLst>
                </a:gridCol>
              </a:tblGrid>
              <a:tr h="1393920">
                <a:tc>
                  <a:txBody>
                    <a:bodyPr/>
                    <a:lstStyle/>
                    <a:p>
                      <a:pPr algn="ctr">
                        <a:lnSpc>
                          <a:spcPct val="100000"/>
                        </a:lnSpc>
                        <a:buNone/>
                        <a:tabLst>
                          <a:tab pos="0" algn="l"/>
                        </a:tabLst>
                      </a:pPr>
                      <a:r>
                        <a:rPr lang="en" sz="1400" b="1" strike="noStrike" spc="-1">
                          <a:solidFill>
                            <a:srgbClr val="000000"/>
                          </a:solidFill>
                          <a:latin typeface="Arial"/>
                          <a:ea typeface="Arial"/>
                        </a:rPr>
                        <a:t>Compiled</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gn="ctr">
                        <a:lnSpc>
                          <a:spcPct val="100000"/>
                        </a:lnSpc>
                        <a:buNone/>
                        <a:tabLst>
                          <a:tab pos="0" algn="l"/>
                        </a:tabLst>
                      </a:pPr>
                      <a:r>
                        <a:rPr lang="en" sz="1400" b="1" strike="noStrike" spc="-1">
                          <a:solidFill>
                            <a:srgbClr val="000000"/>
                          </a:solidFill>
                          <a:latin typeface="Arial"/>
                          <a:ea typeface="Arial"/>
                        </a:rPr>
                        <a:t>Interpreted</a:t>
                      </a:r>
                      <a:endParaRPr lang="en-US" sz="1400" b="0" strike="noStrike" spc="-1">
                        <a:latin typeface="Arial"/>
                      </a:endParaRPr>
                    </a:p>
                    <a:p>
                      <a:pPr algn="ctr">
                        <a:lnSpc>
                          <a:spcPct val="100000"/>
                        </a:lnSpc>
                        <a:buNone/>
                        <a:tabLst>
                          <a:tab pos="0" algn="l"/>
                        </a:tabLst>
                      </a:pP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180520">
                <a:tc>
                  <a:txBody>
                    <a:bodyPr/>
                    <a:lstStyle/>
                    <a:p>
                      <a:pPr marL="457200" indent="-317520">
                        <a:lnSpc>
                          <a:spcPct val="100000"/>
                        </a:lnSpc>
                        <a:buClr>
                          <a:srgbClr val="000000"/>
                        </a:buClr>
                        <a:buFont typeface="Arial"/>
                        <a:buChar char="●"/>
                      </a:pPr>
                      <a:r>
                        <a:rPr lang="en" sz="1400" b="0" strike="noStrike" spc="-1">
                          <a:solidFill>
                            <a:srgbClr val="000000"/>
                          </a:solidFill>
                          <a:latin typeface="Arial"/>
                          <a:ea typeface="Arial"/>
                        </a:rPr>
                        <a:t>Source code is </a:t>
                      </a:r>
                      <a:r>
                        <a:rPr lang="en" sz="1400" b="0" i="1" strike="noStrike" spc="-1">
                          <a:solidFill>
                            <a:srgbClr val="000000"/>
                          </a:solidFill>
                          <a:latin typeface="Arial"/>
                          <a:ea typeface="Arial"/>
                        </a:rPr>
                        <a:t>compiled</a:t>
                      </a:r>
                      <a:r>
                        <a:rPr lang="en" sz="1400" b="0" strike="noStrike" spc="-1">
                          <a:solidFill>
                            <a:srgbClr val="000000"/>
                          </a:solidFill>
                          <a:latin typeface="Arial"/>
                          <a:ea typeface="Arial"/>
                        </a:rPr>
                        <a:t> into machine code (i.e., a binary), and the machine code is what is actually run</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Code must be recompiled each time it’s altered</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Machine code is platform dependent (i.e., it only works on the computer it’s compiled on) </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Pros</a:t>
                      </a:r>
                      <a:r>
                        <a:rPr lang="en" sz="1400" b="0" strike="noStrike" spc="-1">
                          <a:solidFill>
                            <a:srgbClr val="000000"/>
                          </a:solidFill>
                          <a:latin typeface="Arial"/>
                          <a:ea typeface="Arial"/>
                        </a:rPr>
                        <a:t>: Tends to be faster than interpreted code</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Examples</a:t>
                      </a:r>
                      <a:r>
                        <a:rPr lang="en" sz="1400" b="0" strike="noStrike" spc="-1">
                          <a:solidFill>
                            <a:srgbClr val="000000"/>
                          </a:solidFill>
                          <a:latin typeface="Arial"/>
                          <a:ea typeface="Arial"/>
                        </a:rPr>
                        <a:t>: C, C++, </a:t>
                      </a:r>
                      <a:r>
                        <a:rPr lang="en" sz="1400" b="1" strike="noStrike" spc="-1">
                          <a:solidFill>
                            <a:srgbClr val="FF0000"/>
                          </a:solidFill>
                          <a:latin typeface="Arial"/>
                          <a:ea typeface="Arial"/>
                        </a:rPr>
                        <a:t>Fortran</a:t>
                      </a:r>
                      <a:r>
                        <a:rPr lang="en" sz="1400" b="0" strike="noStrike" spc="-1">
                          <a:solidFill>
                            <a:srgbClr val="000000"/>
                          </a:solidFill>
                          <a:latin typeface="Arial"/>
                          <a:ea typeface="Arial"/>
                        </a:rPr>
                        <a:t>, Go</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marL="457200" indent="-317520">
                        <a:lnSpc>
                          <a:spcPct val="100000"/>
                        </a:lnSpc>
                        <a:buClr>
                          <a:srgbClr val="000000"/>
                        </a:buClr>
                        <a:buFont typeface="Arial"/>
                        <a:buChar char="●"/>
                      </a:pPr>
                      <a:r>
                        <a:rPr lang="en" sz="1400" b="0" strike="noStrike" spc="-1">
                          <a:solidFill>
                            <a:srgbClr val="000000"/>
                          </a:solidFill>
                          <a:latin typeface="Arial"/>
                          <a:ea typeface="Arial"/>
                        </a:rPr>
                        <a:t>Source code is run by an </a:t>
                      </a:r>
                      <a:r>
                        <a:rPr lang="en" sz="1400" b="0" i="1" strike="noStrike" spc="-1">
                          <a:solidFill>
                            <a:srgbClr val="000000"/>
                          </a:solidFill>
                          <a:latin typeface="Arial"/>
                          <a:ea typeface="Arial"/>
                        </a:rPr>
                        <a:t>interpreter</a:t>
                      </a:r>
                      <a:r>
                        <a:rPr lang="en" sz="1400" b="0" strike="noStrike" spc="-1">
                          <a:solidFill>
                            <a:srgbClr val="000000"/>
                          </a:solidFill>
                          <a:latin typeface="Arial"/>
                          <a:ea typeface="Arial"/>
                        </a:rPr>
                        <a:t>, which runs the program line-by-line</a:t>
                      </a:r>
                      <a:endParaRPr lang="en-US" sz="1400" b="0" strike="noStrike" spc="-1">
                        <a:latin typeface="Arial"/>
                      </a:endParaRPr>
                    </a:p>
                    <a:p>
                      <a:pPr marL="457200" indent="-317520">
                        <a:lnSpc>
                          <a:spcPct val="100000"/>
                        </a:lnSpc>
                        <a:buClr>
                          <a:srgbClr val="000000"/>
                        </a:buClr>
                        <a:buFont typeface="Arial"/>
                        <a:buChar char="●"/>
                      </a:pPr>
                      <a:r>
                        <a:rPr lang="en" sz="1400" b="0" strike="noStrike" spc="-1">
                          <a:solidFill>
                            <a:srgbClr val="000000"/>
                          </a:solidFill>
                          <a:latin typeface="Arial"/>
                          <a:ea typeface="Arial"/>
                        </a:rPr>
                        <a:t>Code can be run on any computer that has an interpreter installed</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Pros</a:t>
                      </a:r>
                      <a:r>
                        <a:rPr lang="en" sz="1400" b="0" strike="noStrike" spc="-1">
                          <a:solidFill>
                            <a:srgbClr val="000000"/>
                          </a:solidFill>
                          <a:latin typeface="Arial"/>
                          <a:ea typeface="Arial"/>
                        </a:rPr>
                        <a:t>: Generally easier to debug, more flexibility when changing computers, code is usually more readable</a:t>
                      </a:r>
                      <a:endParaRPr lang="en-US" sz="1400" b="0" strike="noStrike" spc="-1">
                        <a:latin typeface="Arial"/>
                      </a:endParaRPr>
                    </a:p>
                    <a:p>
                      <a:pPr marL="457200" indent="-317520">
                        <a:lnSpc>
                          <a:spcPct val="100000"/>
                        </a:lnSpc>
                        <a:buClr>
                          <a:srgbClr val="000000"/>
                        </a:buClr>
                        <a:buFont typeface="Arial"/>
                        <a:buChar char="●"/>
                      </a:pPr>
                      <a:r>
                        <a:rPr lang="en" sz="1400" b="1" strike="noStrike" spc="-1">
                          <a:solidFill>
                            <a:srgbClr val="000000"/>
                          </a:solidFill>
                          <a:latin typeface="Arial"/>
                          <a:ea typeface="Arial"/>
                        </a:rPr>
                        <a:t>Examples</a:t>
                      </a:r>
                      <a:r>
                        <a:rPr lang="en" sz="1400" b="0" strike="noStrike" spc="-1">
                          <a:solidFill>
                            <a:srgbClr val="000000"/>
                          </a:solidFill>
                          <a:latin typeface="Arial"/>
                          <a:ea typeface="Arial"/>
                        </a:rPr>
                        <a:t>: Python, Matlab, Java, R, C shell</a:t>
                      </a:r>
                      <a:endParaRPr lang="en-US" sz="14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bl>
          </a:graphicData>
        </a:graphic>
      </p:graphicFrame>
      <p:pic>
        <p:nvPicPr>
          <p:cNvPr id="330" name="Google Shape;324;p39"/>
          <p:cNvPicPr/>
          <p:nvPr/>
        </p:nvPicPr>
        <p:blipFill>
          <a:blip r:embed="rId3"/>
          <a:srcRect l="18623" t="17151" r="17622" b="18792"/>
          <a:stretch/>
        </p:blipFill>
        <p:spPr>
          <a:xfrm>
            <a:off x="4718520" y="1433160"/>
            <a:ext cx="972000" cy="976680"/>
          </a:xfrm>
          <a:prstGeom prst="rect">
            <a:avLst/>
          </a:prstGeom>
          <a:ln w="0">
            <a:noFill/>
          </a:ln>
        </p:spPr>
      </p:pic>
      <p:pic>
        <p:nvPicPr>
          <p:cNvPr id="331" name="Google Shape;325;p39"/>
          <p:cNvPicPr/>
          <p:nvPr/>
        </p:nvPicPr>
        <p:blipFill>
          <a:blip r:embed="rId4"/>
          <a:stretch/>
        </p:blipFill>
        <p:spPr>
          <a:xfrm>
            <a:off x="6178320" y="1470240"/>
            <a:ext cx="1087560" cy="976680"/>
          </a:xfrm>
          <a:prstGeom prst="rect">
            <a:avLst/>
          </a:prstGeom>
          <a:ln w="0">
            <a:noFill/>
          </a:ln>
        </p:spPr>
      </p:pic>
      <p:pic>
        <p:nvPicPr>
          <p:cNvPr id="332" name="Google Shape;326;p39"/>
          <p:cNvPicPr/>
          <p:nvPr/>
        </p:nvPicPr>
        <p:blipFill>
          <a:blip r:embed="rId5"/>
          <a:srcRect l="22656" r="22640"/>
          <a:stretch/>
        </p:blipFill>
        <p:spPr>
          <a:xfrm>
            <a:off x="7696800" y="1329840"/>
            <a:ext cx="972000" cy="1110600"/>
          </a:xfrm>
          <a:prstGeom prst="rect">
            <a:avLst/>
          </a:prstGeom>
          <a:ln w="0">
            <a:noFill/>
          </a:ln>
        </p:spPr>
      </p:pic>
      <p:pic>
        <p:nvPicPr>
          <p:cNvPr id="333" name="Google Shape;327;p39"/>
          <p:cNvPicPr/>
          <p:nvPr/>
        </p:nvPicPr>
        <p:blipFill>
          <a:blip r:embed="rId6"/>
          <a:stretch/>
        </p:blipFill>
        <p:spPr>
          <a:xfrm>
            <a:off x="514080" y="1408680"/>
            <a:ext cx="928080" cy="1025640"/>
          </a:xfrm>
          <a:prstGeom prst="rect">
            <a:avLst/>
          </a:prstGeom>
          <a:ln w="0">
            <a:noFill/>
          </a:ln>
        </p:spPr>
      </p:pic>
      <p:pic>
        <p:nvPicPr>
          <p:cNvPr id="334" name="Google Shape;328;p39"/>
          <p:cNvPicPr/>
          <p:nvPr/>
        </p:nvPicPr>
        <p:blipFill>
          <a:blip r:embed="rId7"/>
          <a:stretch/>
        </p:blipFill>
        <p:spPr>
          <a:xfrm>
            <a:off x="1957320" y="1472400"/>
            <a:ext cx="972000" cy="972000"/>
          </a:xfrm>
          <a:prstGeom prst="rect">
            <a:avLst/>
          </a:prstGeom>
          <a:ln w="0">
            <a:noFill/>
          </a:ln>
        </p:spPr>
      </p:pic>
      <p:pic>
        <p:nvPicPr>
          <p:cNvPr id="335" name="Google Shape;329;p39"/>
          <p:cNvPicPr/>
          <p:nvPr/>
        </p:nvPicPr>
        <p:blipFill>
          <a:blip r:embed="rId8"/>
          <a:srcRect l="26966" r="28084"/>
          <a:stretch/>
        </p:blipFill>
        <p:spPr>
          <a:xfrm>
            <a:off x="3392280" y="1351440"/>
            <a:ext cx="863640" cy="106740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What is NetCDF?</a:t>
            </a:r>
            <a:endParaRPr lang="en-US" sz="2800" b="0" strike="noStrike" spc="-1">
              <a:solidFill>
                <a:srgbClr val="000000"/>
              </a:solidFill>
              <a:latin typeface="Arial"/>
            </a:endParaRPr>
          </a:p>
        </p:txBody>
      </p:sp>
      <p:sp>
        <p:nvSpPr>
          <p:cNvPr id="337" name="PlaceHolder 2"/>
          <p:cNvSpPr>
            <a:spLocks noGrp="1"/>
          </p:cNvSpPr>
          <p:nvPr>
            <p:ph/>
          </p:nvPr>
        </p:nvSpPr>
        <p:spPr>
          <a:xfrm>
            <a:off x="311760" y="1152360"/>
            <a:ext cx="8520120" cy="1565640"/>
          </a:xfrm>
          <a:prstGeom prst="rect">
            <a:avLst/>
          </a:prstGeom>
          <a:noFill/>
          <a:ln w="0">
            <a:noFill/>
          </a:ln>
        </p:spPr>
        <p:txBody>
          <a:bodyPr tIns="91440" bIns="91440" anchor="t">
            <a:normAutofit fontScale="99000"/>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Data format and supporting libraries developed by Unidata (part of UCAR)</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NetCDF = Network Common Data Format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One of the most common data formats in meteorology</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Designed to handle multi-dimensional datasets and metadata</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Metadata = Variable names, units, scaling, data source (model or instrument), experiment, etc.</a:t>
            </a:r>
            <a:endParaRPr lang="en-US" sz="1400" b="0" strike="noStrike" spc="-1">
              <a:solidFill>
                <a:srgbClr val="000000"/>
              </a:solidFill>
              <a:latin typeface="Arial"/>
            </a:endParaRPr>
          </a:p>
        </p:txBody>
      </p:sp>
      <p:pic>
        <p:nvPicPr>
          <p:cNvPr id="338" name="Google Shape;336;p40"/>
          <p:cNvPicPr/>
          <p:nvPr/>
        </p:nvPicPr>
        <p:blipFill>
          <a:blip r:embed="rId3"/>
          <a:stretch/>
        </p:blipFill>
        <p:spPr>
          <a:xfrm>
            <a:off x="1330920" y="2856960"/>
            <a:ext cx="6481440" cy="1930320"/>
          </a:xfrm>
          <a:prstGeom prst="rect">
            <a:avLst/>
          </a:prstGeom>
          <a:ln w="0">
            <a:noFill/>
          </a:ln>
        </p:spPr>
      </p:pic>
      <p:sp>
        <p:nvSpPr>
          <p:cNvPr id="339" name="Google Shape;337;p40"/>
          <p:cNvSpPr/>
          <p:nvPr/>
        </p:nvSpPr>
        <p:spPr>
          <a:xfrm>
            <a:off x="5470920" y="4787640"/>
            <a:ext cx="2341800" cy="396720"/>
          </a:xfrm>
          <a:prstGeom prst="rect">
            <a:avLst/>
          </a:prstGeom>
          <a:noFill/>
          <a:ln w="0">
            <a:noFill/>
          </a:ln>
        </p:spPr>
        <p:style>
          <a:lnRef idx="0">
            <a:scrgbClr r="0" g="0" b="0"/>
          </a:lnRef>
          <a:fillRef idx="0">
            <a:scrgbClr r="0" g="0" b="0"/>
          </a:fillRef>
          <a:effectRef idx="0">
            <a:scrgbClr r="0" g="0" b="0"/>
          </a:effectRef>
          <a:fontRef idx="minor"/>
        </p:style>
        <p:txBody>
          <a:bodyPr tIns="46080" bIns="4608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4"/>
              </a:rPr>
              <a:t>https://geohackweek.github.io/nDarrays/02-xarray-architecture/</a:t>
            </a:r>
            <a:endParaRPr lang="en-US" sz="600" b="0" strike="noStrike" spc="-1">
              <a:latin typeface="Arial"/>
            </a:endParaRPr>
          </a:p>
          <a:p>
            <a:pPr>
              <a:lnSpc>
                <a:spcPct val="100000"/>
              </a:lnSpc>
              <a:buNone/>
              <a:tabLst>
                <a:tab pos="0" algn="l"/>
              </a:tabLst>
            </a:pPr>
            <a:r>
              <a:rPr lang="en" sz="600" b="0" u="sng" strike="noStrike" spc="-1">
                <a:solidFill>
                  <a:srgbClr val="0097A7"/>
                </a:solidFill>
                <a:uFillTx/>
                <a:latin typeface="Arial"/>
                <a:ea typeface="Arial"/>
              </a:rPr>
              <a:t>https://xarray.dev/xarray-datastructure.png</a:t>
            </a:r>
            <a:r>
              <a:rPr lang="en" sz="1400" b="0" strike="noStrike" spc="-1">
                <a:solidFill>
                  <a:srgbClr val="000000"/>
                </a:solidFill>
                <a:latin typeface="Arial"/>
                <a:ea typeface="Arial"/>
              </a:rPr>
              <a:t> </a:t>
            </a:r>
            <a:endParaRPr lang="en-US" sz="1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Workshop Overview</a:t>
            </a:r>
            <a:endParaRPr lang="en-US" sz="2800" b="0" strike="noStrike" spc="-1">
              <a:solidFill>
                <a:srgbClr val="000000"/>
              </a:solidFill>
              <a:latin typeface="Arial"/>
            </a:endParaRPr>
          </a:p>
        </p:txBody>
      </p:sp>
      <p:sp>
        <p:nvSpPr>
          <p:cNvPr id="172" name="PlaceHolder 2"/>
          <p:cNvSpPr>
            <a:spLocks noGrp="1"/>
          </p:cNvSpPr>
          <p:nvPr>
            <p:ph/>
          </p:nvPr>
        </p:nvSpPr>
        <p:spPr>
          <a:xfrm>
            <a:off x="311760" y="1152360"/>
            <a:ext cx="8520120" cy="1751040"/>
          </a:xfrm>
          <a:prstGeom prst="rect">
            <a:avLst/>
          </a:prstGeom>
          <a:noFill/>
          <a:ln w="0">
            <a:noFill/>
          </a:ln>
        </p:spPr>
        <p:txBody>
          <a:bodyPr tIns="91440" bIns="91440" anchor="t">
            <a:normAutofit fontScale="99000"/>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Goal:</a:t>
            </a:r>
            <a:r>
              <a:rPr lang="en" sz="1800" b="0" strike="noStrike" spc="-1">
                <a:solidFill>
                  <a:srgbClr val="000000"/>
                </a:solidFill>
                <a:latin typeface="Arial"/>
                <a:ea typeface="Arial"/>
              </a:rPr>
              <a:t> Teach the basics of working on the PSU METEO Linux network using the terminal</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Prerequisite Knowledge:</a:t>
            </a:r>
            <a:r>
              <a:rPr lang="en" sz="1800" b="0" strike="noStrike" spc="-1">
                <a:solidFill>
                  <a:srgbClr val="000000"/>
                </a:solidFill>
                <a:latin typeface="Arial"/>
                <a:ea typeface="Arial"/>
              </a:rPr>
              <a:t> You’ve used a computer before and have some experience with Windows or Mac OS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Structure:</a:t>
            </a:r>
            <a:r>
              <a:rPr lang="en" sz="1800" b="0" strike="noStrike" spc="-1">
                <a:solidFill>
                  <a:srgbClr val="000000"/>
                </a:solidFill>
                <a:latin typeface="Arial"/>
                <a:ea typeface="Arial"/>
              </a:rPr>
              <a:t> Two sessions with a break in between</a:t>
            </a:r>
            <a:endParaRPr lang="en-US" sz="1800" b="0" strike="noStrike" spc="-1">
              <a:solidFill>
                <a:srgbClr val="000000"/>
              </a:solidFill>
              <a:latin typeface="Arial"/>
            </a:endParaRPr>
          </a:p>
        </p:txBody>
      </p:sp>
      <p:graphicFrame>
        <p:nvGraphicFramePr>
          <p:cNvPr id="173" name="Google Shape;72;p15"/>
          <p:cNvGraphicFramePr/>
          <p:nvPr>
            <p:extLst>
              <p:ext uri="{D42A27DB-BD31-4B8C-83A1-F6EECF244321}">
                <p14:modId xmlns:p14="http://schemas.microsoft.com/office/powerpoint/2010/main" val="774964196"/>
              </p:ext>
            </p:extLst>
          </p:nvPr>
        </p:nvGraphicFramePr>
        <p:xfrm>
          <a:off x="1136880" y="3291728"/>
          <a:ext cx="7695000" cy="1188360"/>
        </p:xfrm>
        <a:graphic>
          <a:graphicData uri="http://schemas.openxmlformats.org/drawingml/2006/table">
            <a:tbl>
              <a:tblPr/>
              <a:tblGrid>
                <a:gridCol w="1562400">
                  <a:extLst>
                    <a:ext uri="{9D8B030D-6E8A-4147-A177-3AD203B41FA5}">
                      <a16:colId xmlns:a16="http://schemas.microsoft.com/office/drawing/2014/main" val="20000"/>
                    </a:ext>
                  </a:extLst>
                </a:gridCol>
                <a:gridCol w="1872360">
                  <a:extLst>
                    <a:ext uri="{9D8B030D-6E8A-4147-A177-3AD203B41FA5}">
                      <a16:colId xmlns:a16="http://schemas.microsoft.com/office/drawing/2014/main" val="20001"/>
                    </a:ext>
                  </a:extLst>
                </a:gridCol>
                <a:gridCol w="4260240">
                  <a:extLst>
                    <a:ext uri="{9D8B030D-6E8A-4147-A177-3AD203B41FA5}">
                      <a16:colId xmlns:a16="http://schemas.microsoft.com/office/drawing/2014/main" val="20002"/>
                    </a:ext>
                  </a:extLst>
                </a:gridCol>
              </a:tblGrid>
              <a:tr h="396000">
                <a:tc>
                  <a:txBody>
                    <a:bodyPr/>
                    <a:lstStyle/>
                    <a:p>
                      <a:pPr>
                        <a:lnSpc>
                          <a:spcPct val="100000"/>
                        </a:lnSpc>
                        <a:buNone/>
                        <a:tabLst>
                          <a:tab pos="0" algn="l"/>
                        </a:tabLst>
                      </a:pPr>
                      <a:r>
                        <a:rPr lang="en" sz="1400" b="0" strike="noStrike" spc="-1" dirty="0">
                          <a:solidFill>
                            <a:srgbClr val="000000"/>
                          </a:solidFill>
                          <a:latin typeface="Arial"/>
                        </a:rPr>
                        <a:t>~ 45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What is Linux?</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Terminology, basic principles, and basic commands</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0"/>
                  </a:ext>
                </a:extLst>
              </a:tr>
              <a:tr h="396000">
                <a:tc>
                  <a:txBody>
                    <a:bodyPr/>
                    <a:lstStyle/>
                    <a:p>
                      <a:pPr>
                        <a:lnSpc>
                          <a:spcPct val="100000"/>
                        </a:lnSpc>
                        <a:buNone/>
                        <a:tabLst>
                          <a:tab pos="0" algn="l"/>
                        </a:tabLst>
                      </a:pPr>
                      <a:r>
                        <a:rPr lang="en" sz="1400" b="0" strike="noStrike" spc="-1" dirty="0">
                          <a:solidFill>
                            <a:srgbClr val="000000"/>
                          </a:solidFill>
                          <a:latin typeface="Arial"/>
                        </a:rPr>
                        <a:t>~ 10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Break</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endParaRPr lang="en-US"/>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1"/>
                  </a:ext>
                </a:extLst>
              </a:tr>
              <a:tr h="396360">
                <a:tc>
                  <a:txBody>
                    <a:bodyPr/>
                    <a:lstStyle/>
                    <a:p>
                      <a:pPr>
                        <a:lnSpc>
                          <a:spcPct val="100000"/>
                        </a:lnSpc>
                        <a:buNone/>
                        <a:tabLst>
                          <a:tab pos="0" algn="l"/>
                        </a:tabLst>
                      </a:pPr>
                      <a:r>
                        <a:rPr lang="en" sz="1400" b="0" strike="noStrike" spc="-1" dirty="0">
                          <a:solidFill>
                            <a:srgbClr val="000000"/>
                          </a:solidFill>
                          <a:latin typeface="Arial"/>
                          <a:ea typeface="Arial"/>
                        </a:rPr>
                        <a:t>~ 45 Min</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a:solidFill>
                            <a:srgbClr val="000000"/>
                          </a:solidFill>
                          <a:latin typeface="Arial"/>
                          <a:ea typeface="Arial"/>
                        </a:rPr>
                        <a:t>Hands-on Exercises</a:t>
                      </a:r>
                      <a:endParaRPr lang="en-US" sz="1400" b="0" strike="noStrike" spc="-1">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a:lstStyle/>
                    <a:p>
                      <a:pPr>
                        <a:lnSpc>
                          <a:spcPct val="100000"/>
                        </a:lnSpc>
                        <a:buNone/>
                        <a:tabLst>
                          <a:tab pos="0" algn="l"/>
                        </a:tabLst>
                      </a:pPr>
                      <a:r>
                        <a:rPr lang="en" sz="1400" b="0" strike="noStrike" spc="-1" dirty="0">
                          <a:solidFill>
                            <a:srgbClr val="000000"/>
                          </a:solidFill>
                          <a:latin typeface="Arial"/>
                          <a:ea typeface="Arial"/>
                        </a:rPr>
                        <a:t>More advanced commands, running code</a:t>
                      </a:r>
                      <a:endParaRPr lang="en-US" sz="1400" b="0" strike="noStrike" spc="-1" dirty="0">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Copy Zipped Tarball and Extract Contents</a:t>
            </a:r>
            <a:endParaRPr lang="en-US" sz="2800" b="0" strike="noStrike" spc="-1">
              <a:solidFill>
                <a:srgbClr val="000000"/>
              </a:solidFill>
              <a:latin typeface="Arial"/>
            </a:endParaRPr>
          </a:p>
        </p:txBody>
      </p:sp>
      <p:sp>
        <p:nvSpPr>
          <p:cNvPr id="341"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30120">
              <a:lnSpc>
                <a:spcPct val="115000"/>
              </a:lnSpc>
              <a:buClr>
                <a:srgbClr val="000000"/>
              </a:buClr>
              <a:buFont typeface="Arial"/>
              <a:buChar char="●"/>
            </a:pPr>
            <a:r>
              <a:rPr lang="en" sz="1600" b="0" strike="noStrike" spc="-1">
                <a:solidFill>
                  <a:srgbClr val="000000"/>
                </a:solidFill>
                <a:latin typeface="Arial"/>
                <a:ea typeface="Arial"/>
              </a:rPr>
              <a:t>(Inside ~ on Linux servers) </a:t>
            </a:r>
            <a:r>
              <a:rPr lang="en" sz="1600" b="1" strike="noStrike" spc="-1">
                <a:solidFill>
                  <a:srgbClr val="38761D"/>
                </a:solidFill>
                <a:latin typeface="Courier New"/>
                <a:ea typeface="Courier New"/>
              </a:rPr>
              <a:t>mkdir linux_ws</a:t>
            </a:r>
            <a:endParaRPr lang="en-US" sz="1600" b="0" strike="noStrike" spc="-1">
              <a:solidFill>
                <a:srgbClr val="000000"/>
              </a:solidFill>
              <a:latin typeface="Arial"/>
            </a:endParaRPr>
          </a:p>
          <a:p>
            <a:pPr marL="457200" indent="-330120">
              <a:lnSpc>
                <a:spcPct val="115000"/>
              </a:lnSpc>
              <a:buClr>
                <a:srgbClr val="000000"/>
              </a:buClr>
              <a:buFont typeface="Arial"/>
              <a:buChar char="●"/>
            </a:pPr>
            <a:r>
              <a:rPr lang="en" sz="1600" b="0" strike="noStrike" spc="-1">
                <a:solidFill>
                  <a:srgbClr val="000000"/>
                </a:solidFill>
                <a:latin typeface="Arial"/>
                <a:ea typeface="Arial"/>
              </a:rPr>
              <a:t>(In Windows) Save linux_ws_exercise.tar.gz file in Downloads folder</a:t>
            </a:r>
            <a:endParaRPr lang="en-US" sz="1600" b="0" strike="noStrike" spc="-1">
              <a:solidFill>
                <a:srgbClr val="000000"/>
              </a:solidFill>
              <a:latin typeface="Arial"/>
            </a:endParaRPr>
          </a:p>
          <a:p>
            <a:pPr marL="457200" indent="-330120">
              <a:lnSpc>
                <a:spcPct val="115000"/>
              </a:lnSpc>
              <a:buClr>
                <a:srgbClr val="000000"/>
              </a:buClr>
              <a:buFont typeface="Arial"/>
              <a:buChar char="●"/>
            </a:pPr>
            <a:r>
              <a:rPr lang="en" sz="1600" b="0" strike="noStrike" spc="-1">
                <a:solidFill>
                  <a:srgbClr val="000000"/>
                </a:solidFill>
                <a:latin typeface="Arial"/>
                <a:ea typeface="Arial"/>
              </a:rPr>
              <a:t>Open another MobaXterm tab, but don’t sign in</a:t>
            </a:r>
            <a:endParaRPr lang="en-US" sz="16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Navigate to the folder on your Windows machine where you saved linux_ws_exercise.tar.gz</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On the Walker Desktops, this is likely C:/Users/</a:t>
            </a:r>
            <a:r>
              <a:rPr lang="en" sz="1400" b="0" u="sng" strike="noStrike" spc="-1">
                <a:solidFill>
                  <a:srgbClr val="000000"/>
                </a:solidFill>
                <a:uFillTx/>
                <a:latin typeface="Arial"/>
                <a:ea typeface="Arial"/>
              </a:rPr>
              <a:t>abc1234</a:t>
            </a:r>
            <a:r>
              <a:rPr lang="en" sz="1400" b="0" strike="noStrike" spc="-1">
                <a:solidFill>
                  <a:srgbClr val="000000"/>
                </a:solidFill>
                <a:latin typeface="Arial"/>
                <a:ea typeface="Arial"/>
              </a:rPr>
              <a:t>/OneDrive\ -\ The\ Pennsylvania\ State\ University/Downloads</a:t>
            </a:r>
            <a:endParaRPr lang="en-US" sz="1400" b="0" strike="noStrike" spc="-1">
              <a:solidFill>
                <a:srgbClr val="000000"/>
              </a:solidFill>
              <a:latin typeface="Arial"/>
            </a:endParaRPr>
          </a:p>
          <a:p>
            <a:pPr marL="1371600" lvl="2" indent="-317520">
              <a:lnSpc>
                <a:spcPct val="115000"/>
              </a:lnSpc>
              <a:buClr>
                <a:srgbClr val="000000"/>
              </a:buClr>
              <a:buFont typeface="Arial"/>
              <a:buChar char="■"/>
            </a:pPr>
            <a:r>
              <a:rPr lang="en" sz="1400" b="0" strike="noStrike" spc="-1">
                <a:solidFill>
                  <a:srgbClr val="000000"/>
                </a:solidFill>
                <a:latin typeface="Arial"/>
                <a:ea typeface="Arial"/>
              </a:rPr>
              <a:t>Note how \ is used as an escape character!</a:t>
            </a:r>
            <a:endParaRPr lang="en-US" sz="1400" b="0" strike="noStrike" spc="-1">
              <a:solidFill>
                <a:srgbClr val="000000"/>
              </a:solidFill>
              <a:latin typeface="Arial"/>
            </a:endParaRPr>
          </a:p>
          <a:p>
            <a:pPr marL="457200" indent="-330120">
              <a:lnSpc>
                <a:spcPct val="115000"/>
              </a:lnSpc>
              <a:buClr>
                <a:srgbClr val="000000"/>
              </a:buClr>
              <a:buFont typeface="Courier New"/>
              <a:buChar char="●"/>
            </a:pPr>
            <a:r>
              <a:rPr lang="en" sz="1600" b="1" strike="noStrike" spc="-1">
                <a:solidFill>
                  <a:srgbClr val="38761D"/>
                </a:solidFill>
                <a:latin typeface="Courier New"/>
                <a:ea typeface="Courier New"/>
              </a:rPr>
              <a:t>scp linux_ws_exercise.tar.gz </a:t>
            </a:r>
            <a:r>
              <a:rPr lang="en" sz="1600" b="1" u="sng" strike="noStrike" spc="-1">
                <a:solidFill>
                  <a:srgbClr val="38761D"/>
                </a:solidFill>
                <a:uFillTx/>
                <a:latin typeface="Courier New"/>
                <a:ea typeface="Courier New"/>
              </a:rPr>
              <a:t>abc1234</a:t>
            </a:r>
            <a:r>
              <a:rPr lang="en" sz="1600" b="1" strike="noStrike" spc="-1">
                <a:solidFill>
                  <a:srgbClr val="38761D"/>
                </a:solidFill>
                <a:latin typeface="Courier New"/>
                <a:ea typeface="Courier New"/>
              </a:rPr>
              <a:t>@ulteosrv2.met.psu.edu:/home/meteo/</a:t>
            </a:r>
            <a:r>
              <a:rPr lang="en" sz="1600" b="1" u="sng" strike="noStrike" spc="-1">
                <a:solidFill>
                  <a:srgbClr val="38761D"/>
                </a:solidFill>
                <a:uFillTx/>
                <a:latin typeface="Courier New"/>
                <a:ea typeface="Courier New"/>
              </a:rPr>
              <a:t>abc1234</a:t>
            </a:r>
            <a:r>
              <a:rPr lang="en" sz="1600" b="1" strike="noStrike" spc="-1">
                <a:solidFill>
                  <a:srgbClr val="38761D"/>
                </a:solidFill>
                <a:latin typeface="Courier New"/>
                <a:ea typeface="Courier New"/>
              </a:rPr>
              <a:t>/linux_ws/</a:t>
            </a:r>
            <a:endParaRPr lang="en-US" sz="1600" b="0" strike="noStrike" spc="-1">
              <a:solidFill>
                <a:srgbClr val="000000"/>
              </a:solidFill>
              <a:latin typeface="Arial"/>
            </a:endParaRPr>
          </a:p>
          <a:p>
            <a:pPr marL="457200" indent="-330120">
              <a:lnSpc>
                <a:spcPct val="115000"/>
              </a:lnSpc>
              <a:buClr>
                <a:srgbClr val="000000"/>
              </a:buClr>
              <a:buFont typeface="Courier New"/>
              <a:buChar char="●"/>
            </a:pPr>
            <a:r>
              <a:rPr lang="en" sz="1600" b="0" strike="noStrike" spc="-1">
                <a:solidFill>
                  <a:srgbClr val="000000"/>
                </a:solidFill>
                <a:latin typeface="Arial"/>
                <a:ea typeface="Arial"/>
              </a:rPr>
              <a:t>(Switch to Linux)</a:t>
            </a:r>
            <a:r>
              <a:rPr lang="en" sz="1600" b="1" strike="noStrike" spc="-1">
                <a:solidFill>
                  <a:srgbClr val="000000"/>
                </a:solidFill>
                <a:latin typeface="Courier New"/>
                <a:ea typeface="Courier New"/>
              </a:rPr>
              <a:t> </a:t>
            </a:r>
            <a:r>
              <a:rPr lang="en" sz="1600" b="1" strike="noStrike" spc="-1">
                <a:solidFill>
                  <a:srgbClr val="38761D"/>
                </a:solidFill>
                <a:latin typeface="Courier New"/>
                <a:ea typeface="Courier New"/>
              </a:rPr>
              <a:t>tar xvzf linux_ws_exercise.tar.gz</a:t>
            </a:r>
            <a:endParaRPr lang="en-US" sz="16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38761D"/>
                </a:solidFill>
                <a:latin typeface="Courier New"/>
                <a:ea typeface="Courier New"/>
              </a:rPr>
              <a:t>tar</a:t>
            </a:r>
            <a:r>
              <a:rPr lang="en" sz="1400" b="0" strike="noStrike" spc="-1">
                <a:solidFill>
                  <a:srgbClr val="000000"/>
                </a:solidFill>
                <a:latin typeface="Arial"/>
                <a:ea typeface="Arial"/>
              </a:rPr>
              <a:t> options used here: x = extract, v = verbose, z = unzip .gz file, and f = file name</a:t>
            </a:r>
            <a:endParaRPr lang="en-US" sz="14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lnSpc>
                <a:spcPct val="100000"/>
              </a:lnSpc>
              <a:buNone/>
              <a:tabLst>
                <a:tab pos="0" algn="l"/>
              </a:tabLst>
            </a:pPr>
            <a:r>
              <a:rPr lang="en" sz="2800" b="0" strike="noStrike" spc="-1">
                <a:solidFill>
                  <a:srgbClr val="000000"/>
                </a:solidFill>
                <a:latin typeface="Arial"/>
                <a:ea typeface="Arial"/>
              </a:rPr>
              <a:t>Load Modules and Create Soft Link for NetCDF Libraries</a:t>
            </a:r>
            <a:endParaRPr lang="en-US" sz="2800" b="0" strike="noStrike" spc="-1">
              <a:solidFill>
                <a:srgbClr val="000000"/>
              </a:solidFill>
              <a:latin typeface="Arial"/>
            </a:endParaRPr>
          </a:p>
        </p:txBody>
      </p:sp>
      <p:sp>
        <p:nvSpPr>
          <p:cNvPr id="34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cd ~/linux_ws</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list</a:t>
            </a:r>
            <a:r>
              <a:rPr lang="en" sz="1800" b="1" strike="noStrike" spc="-1">
                <a:solidFill>
                  <a:srgbClr val="000000"/>
                </a:solidFill>
                <a:latin typeface="Courier New"/>
                <a:ea typeface="Courier New"/>
              </a:rPr>
              <a:t> </a:t>
            </a:r>
            <a:r>
              <a:rPr lang="en" sz="1800" b="0" strike="noStrike" spc="-1">
                <a:solidFill>
                  <a:srgbClr val="000000"/>
                </a:solidFill>
                <a:latin typeface="Arial"/>
                <a:ea typeface="Arial"/>
              </a:rPr>
              <a:t>(shows loaded modules)</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avail</a:t>
            </a:r>
            <a:r>
              <a:rPr lang="en" sz="1800" b="1" strike="noStrike" spc="-1">
                <a:solidFill>
                  <a:srgbClr val="000000"/>
                </a:solidFill>
                <a:latin typeface="Courier New"/>
                <a:ea typeface="Courier New"/>
              </a:rPr>
              <a:t> </a:t>
            </a:r>
            <a:r>
              <a:rPr lang="en" sz="1800" b="0" strike="noStrike" spc="-1">
                <a:solidFill>
                  <a:srgbClr val="000000"/>
                </a:solidFill>
                <a:latin typeface="Arial"/>
                <a:ea typeface="Arial"/>
              </a:rPr>
              <a:t>(shows available modules)</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load pgi</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load netcdf-fortran</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load ncview</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module list</a:t>
            </a:r>
            <a:r>
              <a:rPr lang="en" sz="1800" b="1" strike="noStrike" spc="-1">
                <a:solidFill>
                  <a:srgbClr val="000000"/>
                </a:solidFill>
                <a:latin typeface="Courier New"/>
                <a:ea typeface="Courier New"/>
              </a:rPr>
              <a:t> </a:t>
            </a:r>
            <a:r>
              <a:rPr lang="en" sz="1800" b="0" strike="noStrike" spc="-1">
                <a:solidFill>
                  <a:srgbClr val="000000"/>
                </a:solidFill>
                <a:latin typeface="Arial"/>
                <a:ea typeface="Arial"/>
              </a:rPr>
              <a:t>(should show newly loaded modules)</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ln -s /usr/global-7/sw/pgi/20.7/netcdf-fortran-4.5.3 netcdf</a:t>
            </a:r>
            <a:r>
              <a:rPr lang="en" sz="1800" b="0" strike="noStrike" spc="-1">
                <a:solidFill>
                  <a:srgbClr val="000000"/>
                </a:solidFill>
                <a:latin typeface="Arial"/>
                <a:ea typeface="Arial"/>
              </a:rPr>
              <a:t> (create shortcut to netCDF libraries)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Do this in the same directory containing computeCirc_v1.1 and 7jun09</a:t>
            </a:r>
            <a:endParaRPr lang="en-US" sz="14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Inspect Wind Retrieval</a:t>
            </a:r>
            <a:endParaRPr lang="en-US" sz="2800" b="0" strike="noStrike" spc="-1">
              <a:solidFill>
                <a:srgbClr val="000000"/>
              </a:solidFill>
              <a:latin typeface="Arial"/>
            </a:endParaRPr>
          </a:p>
        </p:txBody>
      </p:sp>
      <p:sp>
        <p:nvSpPr>
          <p:cNvPr id="34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Navigate into linux_ws/7jun09</a:t>
            </a:r>
            <a:endParaRPr lang="en-US" sz="1800" b="0" strike="noStrike" spc="-1">
              <a:solidFill>
                <a:srgbClr val="000000"/>
              </a:solidFill>
              <a:latin typeface="Arial"/>
            </a:endParaRPr>
          </a:p>
          <a:p>
            <a:pPr marL="457200" indent="-343080">
              <a:lnSpc>
                <a:spcPct val="115000"/>
              </a:lnSpc>
              <a:buClr>
                <a:srgbClr val="000000"/>
              </a:buClr>
              <a:buFont typeface="Courier New"/>
              <a:buChar char="●"/>
            </a:pPr>
            <a:r>
              <a:rPr lang="en" sz="1800" b="1" strike="noStrike" spc="-1">
                <a:solidFill>
                  <a:srgbClr val="38761D"/>
                </a:solidFill>
                <a:latin typeface="Courier New"/>
                <a:ea typeface="Courier New"/>
              </a:rPr>
              <a:t>ncdump -h 012232.dow6dow7.dd.nc</a:t>
            </a:r>
            <a:r>
              <a:rPr lang="en" sz="1800" b="0" strike="noStrike" spc="-1">
                <a:solidFill>
                  <a:srgbClr val="000000"/>
                </a:solidFill>
                <a:latin typeface="Arial"/>
                <a:ea typeface="Arial"/>
              </a:rPr>
              <a:t> (displays metadata)</a:t>
            </a:r>
            <a:endParaRPr lang="en-US" sz="1800" b="0" strike="noStrike" spc="-1">
              <a:solidFill>
                <a:srgbClr val="000000"/>
              </a:solidFill>
              <a:latin typeface="Arial"/>
            </a:endParaRPr>
          </a:p>
          <a:p>
            <a:pPr marL="864000" lvl="1" indent="-324000">
              <a:spcBef>
                <a:spcPts val="1134"/>
              </a:spcBef>
              <a:buClr>
                <a:srgbClr val="000000"/>
              </a:buClr>
              <a:buSzPct val="75000"/>
              <a:buFont typeface="Symbol" charset="2"/>
              <a:buChar char=""/>
            </a:pPr>
            <a:r>
              <a:rPr lang="en" sz="1800" b="1" strike="noStrike" spc="-1">
                <a:solidFill>
                  <a:srgbClr val="127622"/>
                </a:solidFill>
                <a:latin typeface="Arial"/>
                <a:ea typeface="Arial"/>
              </a:rPr>
              <a:t>ncdump -h 012232.dow6dow7.dd.nc | less</a:t>
            </a:r>
            <a:r>
              <a:rPr lang="en" sz="1800" b="1" strike="noStrike" spc="-1">
                <a:solidFill>
                  <a:srgbClr val="000000"/>
                </a:solidFill>
                <a:latin typeface="Arial"/>
                <a:ea typeface="Arial"/>
              </a:rPr>
              <a:t> </a:t>
            </a:r>
            <a:r>
              <a:rPr lang="en" sz="1800" b="0" strike="noStrike" spc="-1">
                <a:solidFill>
                  <a:srgbClr val="000000"/>
                </a:solidFill>
                <a:latin typeface="Arial"/>
                <a:ea typeface="Arial"/>
              </a:rPr>
              <a:t>(scroll with arrow keys; “q” to quit)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ncview 012232.dow6dow7.dd.nc</a:t>
            </a:r>
            <a:r>
              <a:rPr lang="en" sz="1800" b="0" strike="noStrike" spc="-1">
                <a:solidFill>
                  <a:srgbClr val="000000"/>
                </a:solidFill>
                <a:latin typeface="Arial"/>
                <a:ea typeface="Arial"/>
              </a:rPr>
              <a:t> (allows user to crudely visualize netcdf contents)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You can simply close this window when you’re done looking at the wind retrieval</a:t>
            </a:r>
            <a:endParaRPr lang="en-US" sz="14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Compile Fortran Program</a:t>
            </a:r>
            <a:endParaRPr lang="en-US" sz="2800" b="0" strike="noStrike" spc="-1">
              <a:solidFill>
                <a:srgbClr val="000000"/>
              </a:solidFill>
              <a:latin typeface="Arial"/>
            </a:endParaRPr>
          </a:p>
        </p:txBody>
      </p:sp>
      <p:sp>
        <p:nvSpPr>
          <p:cNvPr id="347"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computeCirc_v1.1 contents: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bin</a:t>
            </a:r>
            <a:r>
              <a:rPr lang="en" sz="1400" b="0" strike="noStrike" spc="-1">
                <a:solidFill>
                  <a:srgbClr val="000000"/>
                </a:solidFill>
                <a:latin typeface="Arial"/>
                <a:ea typeface="Arial"/>
              </a:rPr>
              <a:t> = Folder containing compiled binaries (we need to make these)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HISTORY</a:t>
            </a:r>
            <a:r>
              <a:rPr lang="en" sz="1400" b="0" strike="noStrike" spc="-1">
                <a:solidFill>
                  <a:srgbClr val="000000"/>
                </a:solidFill>
                <a:latin typeface="Arial"/>
                <a:ea typeface="Arial"/>
              </a:rPr>
              <a:t> = Text file that documents changes over previous versions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include</a:t>
            </a:r>
            <a:r>
              <a:rPr lang="en" sz="1400" b="0" strike="noStrike" spc="-1">
                <a:solidFill>
                  <a:srgbClr val="000000"/>
                </a:solidFill>
                <a:latin typeface="Arial"/>
                <a:ea typeface="Arial"/>
              </a:rPr>
              <a:t> = Folder containing other files needed for the program (e.g., constants)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input</a:t>
            </a:r>
            <a:r>
              <a:rPr lang="en" sz="1400" b="0" strike="noStrike" spc="-1">
                <a:solidFill>
                  <a:srgbClr val="000000"/>
                </a:solidFill>
                <a:latin typeface="Arial"/>
                <a:ea typeface="Arial"/>
              </a:rPr>
              <a:t> = Folder containing input file(s) for the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make_computeC</a:t>
            </a:r>
            <a:r>
              <a:rPr lang="en" sz="1400" b="0" strike="noStrike" spc="-1">
                <a:solidFill>
                  <a:srgbClr val="000000"/>
                </a:solidFill>
                <a:latin typeface="Arial"/>
                <a:ea typeface="Arial"/>
              </a:rPr>
              <a:t> = Script that actually compiles the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README</a:t>
            </a:r>
            <a:r>
              <a:rPr lang="en" sz="1400" b="0" strike="noStrike" spc="-1">
                <a:solidFill>
                  <a:srgbClr val="000000"/>
                </a:solidFill>
                <a:latin typeface="Arial"/>
                <a:ea typeface="Arial"/>
              </a:rPr>
              <a:t> = Text file containing an overview of the program</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README.compile</a:t>
            </a:r>
            <a:r>
              <a:rPr lang="en" sz="1400" b="0" strike="noStrike" spc="-1">
                <a:solidFill>
                  <a:srgbClr val="000000"/>
                </a:solidFill>
                <a:latin typeface="Arial"/>
                <a:ea typeface="Arial"/>
              </a:rPr>
              <a:t> = Text file containing information about compilation</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1" strike="noStrike" spc="-1">
                <a:solidFill>
                  <a:srgbClr val="000000"/>
                </a:solidFill>
                <a:latin typeface="Arial"/>
                <a:ea typeface="Arial"/>
              </a:rPr>
              <a:t>src</a:t>
            </a:r>
            <a:r>
              <a:rPr lang="en" sz="1400" b="0" strike="noStrike" spc="-1">
                <a:solidFill>
                  <a:srgbClr val="000000"/>
                </a:solidFill>
                <a:latin typeface="Arial"/>
                <a:ea typeface="Arial"/>
              </a:rPr>
              <a:t> = Folder containing the fortran code for the program</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Compilation:</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Navigate into linux_ws/computeCirc_v1.1</a:t>
            </a:r>
            <a:endParaRPr lang="en-US" sz="1400" b="0" strike="noStrike" spc="-1">
              <a:solidFill>
                <a:srgbClr val="000000"/>
              </a:solidFill>
              <a:latin typeface="Arial"/>
            </a:endParaRPr>
          </a:p>
          <a:p>
            <a:pPr marL="914400" lvl="1" indent="-317520">
              <a:lnSpc>
                <a:spcPct val="115000"/>
              </a:lnSpc>
              <a:buClr>
                <a:srgbClr val="000000"/>
              </a:buClr>
              <a:buFont typeface="Courier New"/>
              <a:buChar char="○"/>
            </a:pPr>
            <a:r>
              <a:rPr lang="en" sz="1400" b="1" strike="noStrike" spc="-1">
                <a:solidFill>
                  <a:srgbClr val="38761D"/>
                </a:solidFill>
                <a:latin typeface="Courier New"/>
                <a:ea typeface="Courier New"/>
              </a:rPr>
              <a:t>./make_computeC</a:t>
            </a:r>
            <a:r>
              <a:rPr lang="en" sz="1400" b="0" strike="noStrike" spc="-1">
                <a:solidFill>
                  <a:srgbClr val="38761D"/>
                </a:solidFill>
                <a:latin typeface="Arial"/>
                <a:ea typeface="Arial"/>
              </a:rPr>
              <a:t> </a:t>
            </a:r>
            <a:endParaRPr lang="en-US" sz="14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Run the Program!</a:t>
            </a:r>
            <a:endParaRPr lang="en-US" sz="2800" b="0" strike="noStrike" spc="-1">
              <a:solidFill>
                <a:srgbClr val="000000"/>
              </a:solidFill>
              <a:latin typeface="Arial"/>
            </a:endParaRPr>
          </a:p>
        </p:txBody>
      </p:sp>
      <p:sp>
        <p:nvSpPr>
          <p:cNvPr id="349" name="PlaceHolder 2"/>
          <p:cNvSpPr>
            <a:spLocks noGrp="1"/>
          </p:cNvSpPr>
          <p:nvPr>
            <p:ph/>
          </p:nvPr>
        </p:nvSpPr>
        <p:spPr>
          <a:xfrm>
            <a:off x="311760" y="923760"/>
            <a:ext cx="8520120" cy="206640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Edit linux_ws/computeCirc_v1.1/input/computeC.input using nano</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Make sure the infile is correct!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Within linux_ws/computeCirc_v1.1, run </a:t>
            </a:r>
            <a:r>
              <a:rPr lang="en" sz="1800" b="1" strike="noStrike" spc="-1">
                <a:solidFill>
                  <a:srgbClr val="38761D"/>
                </a:solidFill>
                <a:latin typeface="Courier New"/>
                <a:ea typeface="Courier New"/>
              </a:rPr>
              <a:t>bin/computeC &lt; input/computeC.input</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Navigate back to linux_ws/7jun09</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Examine new output using </a:t>
            </a:r>
            <a:r>
              <a:rPr lang="en" sz="1800" b="1" strike="noStrike" spc="-1">
                <a:solidFill>
                  <a:srgbClr val="38761D"/>
                </a:solidFill>
                <a:latin typeface="Courier New"/>
                <a:ea typeface="Courier New"/>
              </a:rPr>
              <a:t>ncdump -h</a:t>
            </a:r>
            <a:r>
              <a:rPr lang="en" sz="1800" b="0" strike="noStrike" spc="-1">
                <a:solidFill>
                  <a:srgbClr val="000000"/>
                </a:solidFill>
                <a:latin typeface="Arial"/>
                <a:ea typeface="Arial"/>
              </a:rPr>
              <a:t> and </a:t>
            </a:r>
            <a:r>
              <a:rPr lang="en" sz="1800" b="1" strike="noStrike" spc="-1">
                <a:solidFill>
                  <a:srgbClr val="38761D"/>
                </a:solidFill>
                <a:latin typeface="Courier New"/>
                <a:ea typeface="Courier New"/>
              </a:rPr>
              <a:t>ncview</a:t>
            </a:r>
            <a:endParaRPr lang="en-US" sz="1800" b="0" strike="noStrike" spc="-1">
              <a:solidFill>
                <a:srgbClr val="000000"/>
              </a:solidFill>
              <a:latin typeface="Arial"/>
            </a:endParaRPr>
          </a:p>
        </p:txBody>
      </p:sp>
      <p:pic>
        <p:nvPicPr>
          <p:cNvPr id="350" name="Google Shape;368;p45"/>
          <p:cNvPicPr/>
          <p:nvPr/>
        </p:nvPicPr>
        <p:blipFill>
          <a:blip r:embed="rId2"/>
          <a:srcRect l="6555" t="10571" r="6398" b="10873"/>
          <a:stretch/>
        </p:blipFill>
        <p:spPr>
          <a:xfrm>
            <a:off x="2867760" y="2819160"/>
            <a:ext cx="2493720" cy="2250360"/>
          </a:xfrm>
          <a:prstGeom prst="rect">
            <a:avLst/>
          </a:prstGeom>
          <a:ln w="0">
            <a:noFill/>
          </a:ln>
        </p:spPr>
      </p:pic>
      <p:sp>
        <p:nvSpPr>
          <p:cNvPr id="351" name="Google Shape;369;p45"/>
          <p:cNvSpPr/>
          <p:nvPr/>
        </p:nvSpPr>
        <p:spPr>
          <a:xfrm>
            <a:off x="5432040" y="4336920"/>
            <a:ext cx="2308680" cy="6087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400" b="0" strike="noStrike" spc="-1">
                <a:solidFill>
                  <a:srgbClr val="000000"/>
                </a:solidFill>
                <a:latin typeface="Arial"/>
                <a:ea typeface="Arial"/>
              </a:rPr>
              <a:t>Circulation at 250 m AGL (plotted using Python)</a:t>
            </a:r>
            <a:endParaRPr lang="en-US" sz="14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Bonus Activity</a:t>
            </a:r>
            <a:endParaRPr lang="en-US" sz="2800" b="0" strike="noStrike" spc="-1">
              <a:solidFill>
                <a:srgbClr val="000000"/>
              </a:solidFill>
              <a:latin typeface="Arial"/>
            </a:endParaRPr>
          </a:p>
        </p:txBody>
      </p:sp>
      <p:sp>
        <p:nvSpPr>
          <p:cNvPr id="35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0" strike="noStrike" spc="-1">
                <a:solidFill>
                  <a:srgbClr val="000000"/>
                </a:solidFill>
                <a:latin typeface="Arial"/>
                <a:ea typeface="Arial"/>
              </a:rPr>
              <a:t>Repeat the the steps followed in session 2 using a </a:t>
            </a:r>
            <a:r>
              <a:rPr lang="en" sz="1800" b="0" i="1" strike="noStrike" spc="-1">
                <a:solidFill>
                  <a:srgbClr val="000000"/>
                </a:solidFill>
                <a:latin typeface="Arial"/>
                <a:ea typeface="Arial"/>
              </a:rPr>
              <a:t>script</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A script is a text file containing a series of Linux commands that can be run in a single line of code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computeCirc_v1.1/make_computeC is an example of a script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For this activity, assume you have already untarred linux_ws_exercise.tar.gz and that the input file has already been modified accordingly</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For an additional challenge, find a way to modify the input file within the script</a:t>
            </a:r>
            <a:endParaRPr lang="en-US" sz="18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Parting Thoughts and Bonus Slides</a:t>
            </a:r>
            <a:endParaRPr lang="en-US" sz="36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A Note About Remote Access</a:t>
            </a:r>
            <a:endParaRPr lang="en-US" sz="2800" b="0" strike="noStrike" spc="-1">
              <a:solidFill>
                <a:srgbClr val="000000"/>
              </a:solidFill>
              <a:latin typeface="Arial"/>
            </a:endParaRPr>
          </a:p>
        </p:txBody>
      </p:sp>
      <p:sp>
        <p:nvSpPr>
          <p:cNvPr id="356"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0" strike="noStrike" spc="-1" dirty="0">
                <a:solidFill>
                  <a:srgbClr val="000000"/>
                </a:solidFill>
                <a:latin typeface="Arial"/>
                <a:ea typeface="Arial"/>
              </a:rPr>
              <a:t>Not all servers in the PSU METEO Linux Network are “outward facing”</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If you are not on PSU WiFi, you can only log onto lethe or anvil without the VPN</a:t>
            </a:r>
          </a:p>
          <a:p>
            <a:pPr marL="914400" lvl="1" indent="-317520">
              <a:lnSpc>
                <a:spcPct val="115000"/>
              </a:lnSpc>
              <a:buClr>
                <a:srgbClr val="000000"/>
              </a:buClr>
              <a:buFont typeface="Arial"/>
              <a:buChar char="○"/>
            </a:pPr>
            <a:r>
              <a:rPr lang="en" sz="1400" spc="-1" dirty="0">
                <a:solidFill>
                  <a:srgbClr val="000000"/>
                </a:solidFill>
                <a:latin typeface="Arial"/>
              </a:rPr>
              <a:t>Use the GlobalProtect VPN to be able to access any server! </a:t>
            </a:r>
            <a:r>
              <a:rPr lang="en" sz="1400" spc="-1" dirty="0">
                <a:solidFill>
                  <a:srgbClr val="000000"/>
                </a:solidFill>
                <a:latin typeface="Arial"/>
                <a:hlinkClick r:id="rId2"/>
              </a:rPr>
              <a:t>Insrutctions can be found here</a:t>
            </a:r>
            <a:r>
              <a:rPr lang="en" sz="1400" spc="-1" dirty="0">
                <a:solidFill>
                  <a:srgbClr val="000000"/>
                </a:solidFill>
                <a:latin typeface="Arial"/>
              </a:rPr>
              <a:t>.</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From lethe or anvil, you can access other servers via the command </a:t>
            </a:r>
            <a:r>
              <a:rPr lang="en" sz="1400" b="1" strike="noStrike" spc="-1" dirty="0">
                <a:solidFill>
                  <a:srgbClr val="38761D"/>
                </a:solidFill>
                <a:latin typeface="Courier New"/>
                <a:ea typeface="Courier New"/>
              </a:rPr>
              <a:t>ssh </a:t>
            </a:r>
            <a:r>
              <a:rPr lang="en" sz="1400" b="1" u="sng" strike="noStrike" spc="-1" dirty="0">
                <a:solidFill>
                  <a:srgbClr val="38761D"/>
                </a:solidFill>
                <a:uFillTx/>
                <a:latin typeface="Courier New"/>
                <a:ea typeface="Courier New"/>
              </a:rPr>
              <a:t>server</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Don’t need to include your userid or .met.psu.edu</a:t>
            </a:r>
            <a:endParaRPr lang="en-US" sz="14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Mac users: Connect via your regular CLI</a:t>
            </a:r>
            <a:endParaRPr lang="en-US" sz="1800" b="0" strike="noStrike" spc="-1" dirty="0">
              <a:solidFill>
                <a:srgbClr val="000000"/>
              </a:solidFill>
              <a:latin typeface="Arial"/>
            </a:endParaRPr>
          </a:p>
          <a:p>
            <a:pPr marL="457200" indent="-343080">
              <a:lnSpc>
                <a:spcPct val="115000"/>
              </a:lnSpc>
              <a:buClr>
                <a:srgbClr val="000000"/>
              </a:buClr>
              <a:buFont typeface="Arial"/>
              <a:buChar char="●"/>
            </a:pPr>
            <a:r>
              <a:rPr lang="en" sz="1800" b="0" strike="noStrike" spc="-1" dirty="0">
                <a:solidFill>
                  <a:srgbClr val="000000"/>
                </a:solidFill>
                <a:latin typeface="Arial"/>
                <a:ea typeface="Arial"/>
              </a:rPr>
              <a:t>Windows users:</a:t>
            </a:r>
            <a:endParaRPr lang="en-US" sz="18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1: Use Windows 10 CLI</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Don’t need to install anything, but Windows CLI commands differ from Linux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Setting up X11 forwarding can be tricky </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2: Use Windows 10 Subsystem for Linux</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Requires some initial setup, and X11 forwarding is still tricky </a:t>
            </a:r>
            <a:endParaRPr lang="en-US" sz="1400" b="0" strike="noStrike" spc="-1" dirty="0">
              <a:solidFill>
                <a:srgbClr val="000000"/>
              </a:solidFill>
              <a:latin typeface="Arial"/>
            </a:endParaRPr>
          </a:p>
          <a:p>
            <a:pPr marL="914400" lvl="1" indent="-317520">
              <a:lnSpc>
                <a:spcPct val="115000"/>
              </a:lnSpc>
              <a:buClr>
                <a:srgbClr val="000000"/>
              </a:buClr>
              <a:buFont typeface="Arial"/>
              <a:buChar char="○"/>
            </a:pPr>
            <a:r>
              <a:rPr lang="en" sz="1400" b="0" strike="noStrike" spc="-1" dirty="0">
                <a:solidFill>
                  <a:srgbClr val="000000"/>
                </a:solidFill>
                <a:latin typeface="Arial"/>
                <a:ea typeface="Arial"/>
              </a:rPr>
              <a:t>Option 3: Use third-party terminal emulator (e.g., MobaXterm, PuTTY, Git Bash, Cygwin, etc.)</a:t>
            </a:r>
            <a:endParaRPr lang="en-US" sz="1400" b="0" strike="noStrike" spc="-1" dirty="0">
              <a:solidFill>
                <a:srgbClr val="000000"/>
              </a:solidFill>
              <a:latin typeface="Arial"/>
            </a:endParaRPr>
          </a:p>
          <a:p>
            <a:pPr marL="1371600" lvl="2" indent="-317520">
              <a:lnSpc>
                <a:spcPct val="115000"/>
              </a:lnSpc>
              <a:buClr>
                <a:srgbClr val="000000"/>
              </a:buClr>
              <a:buFont typeface="Arial"/>
              <a:buChar char="■"/>
            </a:pPr>
            <a:r>
              <a:rPr lang="en" sz="1400" b="0" strike="noStrike" spc="-1" dirty="0">
                <a:solidFill>
                  <a:srgbClr val="000000"/>
                </a:solidFill>
                <a:latin typeface="Arial"/>
                <a:ea typeface="Arial"/>
              </a:rPr>
              <a:t>Probably the easiest approach</a:t>
            </a:r>
            <a:endParaRPr lang="en-US" sz="1400" b="0" strike="noStrike" spc="-1" dirty="0">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Vocabulary Review </a:t>
            </a:r>
            <a:r>
              <a:rPr lang="en" sz="2800" b="1" strike="noStrike" spc="-1">
                <a:solidFill>
                  <a:srgbClr val="980000"/>
                </a:solidFill>
                <a:latin typeface="Arial"/>
                <a:ea typeface="Arial"/>
              </a:rPr>
              <a:t>(defaults on METEO system)</a:t>
            </a:r>
            <a:endParaRPr lang="en-US" sz="2800" b="0" strike="noStrike" spc="-1">
              <a:solidFill>
                <a:srgbClr val="000000"/>
              </a:solidFill>
              <a:latin typeface="Arial"/>
            </a:endParaRPr>
          </a:p>
        </p:txBody>
      </p:sp>
      <p:sp>
        <p:nvSpPr>
          <p:cNvPr id="358"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Kernel:</a:t>
            </a:r>
            <a:r>
              <a:rPr lang="en" sz="1800" b="0" strike="noStrike" spc="-1">
                <a:solidFill>
                  <a:srgbClr val="000000"/>
                </a:solidFill>
                <a:latin typeface="Arial"/>
                <a:ea typeface="Arial"/>
              </a:rPr>
              <a:t> Central part of Linux OS that handles interactions between the software and hardware</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Distribution:</a:t>
            </a:r>
            <a:r>
              <a:rPr lang="en" sz="1800" b="0" strike="noStrike" spc="-1">
                <a:solidFill>
                  <a:srgbClr val="000000"/>
                </a:solidFill>
                <a:latin typeface="Arial"/>
                <a:ea typeface="Arial"/>
              </a:rPr>
              <a:t> Linux version or Linux flavor </a:t>
            </a:r>
            <a:r>
              <a:rPr lang="en" sz="1800" b="1" strike="noStrike" spc="-1">
                <a:solidFill>
                  <a:srgbClr val="980000"/>
                </a:solidFill>
                <a:latin typeface="Arial"/>
                <a:ea typeface="Arial"/>
              </a:rPr>
              <a:t>(CentOS)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Terminal Emulator:</a:t>
            </a:r>
            <a:r>
              <a:rPr lang="en" sz="1800" b="0" strike="noStrike" spc="-1">
                <a:solidFill>
                  <a:srgbClr val="000000"/>
                </a:solidFill>
                <a:latin typeface="Arial"/>
                <a:ea typeface="Arial"/>
              </a:rPr>
              <a:t> Graphical User Interface (GUI) that controls the appearance of the terminal window </a:t>
            </a:r>
            <a:r>
              <a:rPr lang="en" sz="1800" b="1" strike="noStrike" spc="-1">
                <a:solidFill>
                  <a:srgbClr val="980000"/>
                </a:solidFill>
                <a:latin typeface="Arial"/>
                <a:ea typeface="Arial"/>
              </a:rPr>
              <a:t>(MobaXterm (Windows))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Shell:</a:t>
            </a:r>
            <a:r>
              <a:rPr lang="en" sz="1800" b="0" strike="noStrike" spc="-1">
                <a:solidFill>
                  <a:srgbClr val="000000"/>
                </a:solidFill>
                <a:latin typeface="Arial"/>
                <a:ea typeface="Arial"/>
              </a:rPr>
              <a:t> Controls Command Line Interface (CLI) functionality </a:t>
            </a:r>
            <a:r>
              <a:rPr lang="en" sz="1800" b="1" strike="noStrike" spc="-1">
                <a:solidFill>
                  <a:srgbClr val="980000"/>
                </a:solidFill>
                <a:latin typeface="Arial"/>
                <a:ea typeface="Arial"/>
              </a:rPr>
              <a:t>(tcsh)</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Server:</a:t>
            </a:r>
            <a:r>
              <a:rPr lang="en" sz="1800" b="0" strike="noStrike" spc="-1">
                <a:solidFill>
                  <a:srgbClr val="000000"/>
                </a:solidFill>
                <a:latin typeface="Arial"/>
                <a:ea typeface="Arial"/>
              </a:rPr>
              <a:t> Computer that handles requests </a:t>
            </a:r>
            <a:r>
              <a:rPr lang="en" sz="1800" b="1" strike="noStrike" spc="-1">
                <a:solidFill>
                  <a:srgbClr val="980000"/>
                </a:solidFill>
                <a:latin typeface="Arial"/>
                <a:ea typeface="Arial"/>
              </a:rPr>
              <a:t>(ulteosrv2)</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Cluster:</a:t>
            </a:r>
            <a:r>
              <a:rPr lang="en" sz="1800" b="0" strike="noStrike" spc="-1">
                <a:solidFill>
                  <a:srgbClr val="000000"/>
                </a:solidFill>
                <a:latin typeface="Arial"/>
                <a:ea typeface="Arial"/>
              </a:rPr>
              <a:t> Collection of computers/servers</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Node:</a:t>
            </a:r>
            <a:r>
              <a:rPr lang="en" sz="1800" b="0" strike="noStrike" spc="-1">
                <a:solidFill>
                  <a:srgbClr val="000000"/>
                </a:solidFill>
                <a:latin typeface="Arial"/>
                <a:ea typeface="Arial"/>
              </a:rPr>
              <a:t> Single device in a larger system</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CPU:</a:t>
            </a:r>
            <a:r>
              <a:rPr lang="en" sz="1800" b="0" strike="noStrike" spc="-1">
                <a:solidFill>
                  <a:srgbClr val="000000"/>
                </a:solidFill>
                <a:latin typeface="Arial"/>
                <a:ea typeface="Arial"/>
              </a:rPr>
              <a:t> Central Processing Unit, typically used in reference to the number of processes that can be done at the same time</a:t>
            </a:r>
            <a:endParaRPr lang="en-US" sz="18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311760" y="435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Useful Commands</a:t>
            </a:r>
            <a:endParaRPr lang="en-US" sz="2800" b="0" strike="noStrike" spc="-1">
              <a:solidFill>
                <a:srgbClr val="000000"/>
              </a:solidFill>
              <a:latin typeface="Arial"/>
            </a:endParaRPr>
          </a:p>
        </p:txBody>
      </p:sp>
      <p:graphicFrame>
        <p:nvGraphicFramePr>
          <p:cNvPr id="360" name="Google Shape;398;p50"/>
          <p:cNvGraphicFramePr/>
          <p:nvPr/>
        </p:nvGraphicFramePr>
        <p:xfrm>
          <a:off x="311760" y="616320"/>
          <a:ext cx="7879320" cy="4297680"/>
        </p:xfrm>
        <a:graphic>
          <a:graphicData uri="http://schemas.openxmlformats.org/drawingml/2006/table">
            <a:tbl>
              <a:tblPr/>
              <a:tblGrid>
                <a:gridCol w="1608120">
                  <a:extLst>
                    <a:ext uri="{9D8B030D-6E8A-4147-A177-3AD203B41FA5}">
                      <a16:colId xmlns:a16="http://schemas.microsoft.com/office/drawing/2014/main" val="20000"/>
                    </a:ext>
                  </a:extLst>
                </a:gridCol>
                <a:gridCol w="6271200">
                  <a:extLst>
                    <a:ext uri="{9D8B030D-6E8A-4147-A177-3AD203B41FA5}">
                      <a16:colId xmlns:a16="http://schemas.microsoft.com/office/drawing/2014/main" val="20001"/>
                    </a:ext>
                  </a:extLst>
                </a:gridCol>
              </a:tblGrid>
              <a:tr h="232920">
                <a:tc>
                  <a:txBody>
                    <a:bodyPr/>
                    <a:lstStyle/>
                    <a:p>
                      <a:pPr>
                        <a:lnSpc>
                          <a:spcPct val="100000"/>
                        </a:lnSpc>
                        <a:buNone/>
                        <a:tabLst>
                          <a:tab pos="0" algn="l"/>
                        </a:tabLst>
                      </a:pPr>
                      <a:r>
                        <a:rPr lang="en" sz="1000" b="0" strike="noStrike" spc="-1">
                          <a:solidFill>
                            <a:srgbClr val="000000"/>
                          </a:solidFill>
                          <a:latin typeface="Arial"/>
                          <a:ea typeface="Arial"/>
                        </a:rPr>
                        <a:t>ssh </a:t>
                      </a:r>
                      <a:r>
                        <a:rPr lang="en" sz="1000" b="0" u="sng" strike="noStrike" spc="-1">
                          <a:solidFill>
                            <a:srgbClr val="000000"/>
                          </a:solidFill>
                          <a:uFillTx/>
                          <a:latin typeface="Arial"/>
                          <a:ea typeface="Arial"/>
                        </a:rPr>
                        <a:t>server</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Connect to a server using secure shell protocol</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0"/>
                  </a:ext>
                </a:extLst>
              </a:tr>
              <a:tr h="232920">
                <a:tc>
                  <a:txBody>
                    <a:bodyPr/>
                    <a:lstStyle/>
                    <a:p>
                      <a:pPr>
                        <a:lnSpc>
                          <a:spcPct val="100000"/>
                        </a:lnSpc>
                        <a:buNone/>
                        <a:tabLst>
                          <a:tab pos="0" algn="l"/>
                        </a:tabLst>
                      </a:pPr>
                      <a:r>
                        <a:rPr lang="en" sz="1000" b="0" strike="noStrike" spc="-1">
                          <a:solidFill>
                            <a:srgbClr val="000000"/>
                          </a:solidFill>
                          <a:latin typeface="Arial"/>
                          <a:ea typeface="Arial"/>
                        </a:rPr>
                        <a:t>ls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List contents of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1"/>
                  </a:ext>
                </a:extLst>
              </a:tr>
              <a:tr h="232920">
                <a:tc>
                  <a:txBody>
                    <a:bodyPr/>
                    <a:lstStyle/>
                    <a:p>
                      <a:pPr>
                        <a:lnSpc>
                          <a:spcPct val="100000"/>
                        </a:lnSpc>
                        <a:buNone/>
                        <a:tabLst>
                          <a:tab pos="0" algn="l"/>
                        </a:tabLst>
                      </a:pPr>
                      <a:r>
                        <a:rPr lang="en" sz="1000" b="0" strike="noStrike" spc="-1">
                          <a:solidFill>
                            <a:srgbClr val="000000"/>
                          </a:solidFill>
                          <a:latin typeface="Arial"/>
                          <a:ea typeface="Arial"/>
                        </a:rPr>
                        <a:t>cd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Move to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2"/>
                  </a:ext>
                </a:extLst>
              </a:tr>
              <a:tr h="232920">
                <a:tc>
                  <a:txBody>
                    <a:bodyPr/>
                    <a:lstStyle/>
                    <a:p>
                      <a:pPr>
                        <a:lnSpc>
                          <a:spcPct val="100000"/>
                        </a:lnSpc>
                        <a:buNone/>
                        <a:tabLst>
                          <a:tab pos="0" algn="l"/>
                        </a:tabLst>
                      </a:pPr>
                      <a:r>
                        <a:rPr lang="en" sz="1000" b="0" strike="noStrike" spc="-1">
                          <a:solidFill>
                            <a:srgbClr val="000000"/>
                          </a:solidFill>
                          <a:latin typeface="Arial"/>
                          <a:ea typeface="Arial"/>
                        </a:rPr>
                        <a:t>pwd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present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3"/>
                  </a:ext>
                </a:extLst>
              </a:tr>
              <a:tr h="232920">
                <a:tc>
                  <a:txBody>
                    <a:bodyPr/>
                    <a:lstStyle/>
                    <a:p>
                      <a:pPr>
                        <a:lnSpc>
                          <a:spcPct val="100000"/>
                        </a:lnSpc>
                        <a:buNone/>
                        <a:tabLst>
                          <a:tab pos="0" algn="l"/>
                        </a:tabLst>
                      </a:pPr>
                      <a:r>
                        <a:rPr lang="en" sz="1000" b="0" strike="noStrike" spc="-1">
                          <a:solidFill>
                            <a:srgbClr val="000000"/>
                          </a:solidFill>
                          <a:latin typeface="Arial"/>
                          <a:ea typeface="Arial"/>
                        </a:rPr>
                        <a:t>cp </a:t>
                      </a:r>
                      <a:r>
                        <a:rPr lang="en" sz="1000" b="0" u="sng" strike="noStrike" spc="-1">
                          <a:solidFill>
                            <a:srgbClr val="000000"/>
                          </a:solidFill>
                          <a:uFillTx/>
                          <a:latin typeface="Arial"/>
                          <a:ea typeface="Arial"/>
                        </a:rPr>
                        <a:t>fileA</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Copy fileA to fileB (this will overwrite 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4"/>
                  </a:ext>
                </a:extLst>
              </a:tr>
              <a:tr h="232920">
                <a:tc>
                  <a:txBody>
                    <a:bodyPr/>
                    <a:lstStyle/>
                    <a:p>
                      <a:pPr>
                        <a:lnSpc>
                          <a:spcPct val="100000"/>
                        </a:lnSpc>
                        <a:buNone/>
                        <a:tabLst>
                          <a:tab pos="0" algn="l"/>
                        </a:tabLst>
                      </a:pPr>
                      <a:r>
                        <a:rPr lang="en" sz="1000" b="0" strike="noStrike" spc="-1">
                          <a:solidFill>
                            <a:srgbClr val="000000"/>
                          </a:solidFill>
                          <a:latin typeface="Arial"/>
                          <a:ea typeface="Arial"/>
                        </a:rPr>
                        <a:t>mv </a:t>
                      </a:r>
                      <a:r>
                        <a:rPr lang="en" sz="1000" b="0" u="sng" strike="noStrike" spc="-1">
                          <a:solidFill>
                            <a:srgbClr val="000000"/>
                          </a:solidFill>
                          <a:uFillTx/>
                          <a:latin typeface="Arial"/>
                          <a:ea typeface="Arial"/>
                        </a:rPr>
                        <a:t>fileA</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Move fileA to fileB (this will overwrite fileB)</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5"/>
                  </a:ext>
                </a:extLst>
              </a:tr>
              <a:tr h="232920">
                <a:tc>
                  <a:txBody>
                    <a:bodyPr/>
                    <a:lstStyle/>
                    <a:p>
                      <a:pPr>
                        <a:lnSpc>
                          <a:spcPct val="100000"/>
                        </a:lnSpc>
                        <a:buNone/>
                        <a:tabLst>
                          <a:tab pos="0" algn="l"/>
                        </a:tabLst>
                      </a:pPr>
                      <a:r>
                        <a:rPr lang="en" sz="1000" b="0" strike="noStrike" spc="-1">
                          <a:solidFill>
                            <a:srgbClr val="000000"/>
                          </a:solidFill>
                          <a:latin typeface="Arial"/>
                          <a:ea typeface="Arial"/>
                        </a:rPr>
                        <a:t>mkdir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Make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6"/>
                  </a:ext>
                </a:extLst>
              </a:tr>
              <a:tr h="232920">
                <a:tc>
                  <a:txBody>
                    <a:bodyPr/>
                    <a:lstStyle/>
                    <a:p>
                      <a:pPr>
                        <a:lnSpc>
                          <a:spcPct val="100000"/>
                        </a:lnSpc>
                        <a:buNone/>
                        <a:tabLst>
                          <a:tab pos="0" algn="l"/>
                        </a:tabLst>
                      </a:pPr>
                      <a:r>
                        <a:rPr lang="en" sz="1000" b="0" strike="noStrike" spc="-1">
                          <a:solidFill>
                            <a:srgbClr val="000000"/>
                          </a:solidFill>
                          <a:latin typeface="Arial"/>
                          <a:ea typeface="Arial"/>
                        </a:rPr>
                        <a:t>rmdir </a:t>
                      </a:r>
                      <a:r>
                        <a:rPr lang="en" sz="1000" b="0" u="sng" strike="noStrike" spc="-1">
                          <a:solidFill>
                            <a:srgbClr val="000000"/>
                          </a:solidFill>
                          <a:uFillTx/>
                          <a:latin typeface="Arial"/>
                          <a:ea typeface="Arial"/>
                        </a:rPr>
                        <a:t>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Remove a directory</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7"/>
                  </a:ext>
                </a:extLst>
              </a:tr>
              <a:tr h="232920">
                <a:tc>
                  <a:txBody>
                    <a:bodyPr/>
                    <a:lstStyle/>
                    <a:p>
                      <a:pPr>
                        <a:lnSpc>
                          <a:spcPct val="100000"/>
                        </a:lnSpc>
                        <a:buNone/>
                        <a:tabLst>
                          <a:tab pos="0" algn="l"/>
                        </a:tabLst>
                      </a:pPr>
                      <a:r>
                        <a:rPr lang="en" sz="1000" b="0" strike="noStrike" spc="-1">
                          <a:solidFill>
                            <a:srgbClr val="000000"/>
                          </a:solidFill>
                          <a:latin typeface="Arial"/>
                          <a:ea typeface="Arial"/>
                        </a:rPr>
                        <a:t>rm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Remove a 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8"/>
                  </a:ext>
                </a:extLst>
              </a:tr>
              <a:tr h="232920">
                <a:tc>
                  <a:txBody>
                    <a:bodyPr/>
                    <a:lstStyle/>
                    <a:p>
                      <a:pPr>
                        <a:lnSpc>
                          <a:spcPct val="100000"/>
                        </a:lnSpc>
                        <a:buNone/>
                        <a:tabLst>
                          <a:tab pos="0" algn="l"/>
                        </a:tabLst>
                      </a:pPr>
                      <a:r>
                        <a:rPr lang="en" sz="1000" b="0" strike="noStrike" spc="-1">
                          <a:solidFill>
                            <a:srgbClr val="000000"/>
                          </a:solidFill>
                          <a:latin typeface="Arial"/>
                          <a:ea typeface="Arial"/>
                        </a:rPr>
                        <a:t>touch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 a file or update time stamp to current time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09"/>
                  </a:ext>
                </a:extLst>
              </a:tr>
              <a:tr h="232920">
                <a:tc>
                  <a:txBody>
                    <a:bodyPr/>
                    <a:lstStyle/>
                    <a:p>
                      <a:pPr>
                        <a:lnSpc>
                          <a:spcPct val="100000"/>
                        </a:lnSpc>
                        <a:buNone/>
                        <a:tabLst>
                          <a:tab pos="0" algn="l"/>
                        </a:tabLst>
                      </a:pPr>
                      <a:r>
                        <a:rPr lang="en" sz="1000" b="0" strike="noStrike" spc="-1">
                          <a:solidFill>
                            <a:srgbClr val="000000"/>
                          </a:solidFill>
                          <a:latin typeface="Arial"/>
                          <a:ea typeface="Arial"/>
                        </a:rPr>
                        <a:t>nano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Edit a text 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0"/>
                  </a:ext>
                </a:extLst>
              </a:tr>
              <a:tr h="232920">
                <a:tc>
                  <a:txBody>
                    <a:bodyPr/>
                    <a:lstStyle/>
                    <a:p>
                      <a:pPr>
                        <a:lnSpc>
                          <a:spcPct val="100000"/>
                        </a:lnSpc>
                        <a:buNone/>
                        <a:tabLst>
                          <a:tab pos="0" algn="l"/>
                        </a:tabLst>
                      </a:pPr>
                      <a:r>
                        <a:rPr lang="en" sz="1000" b="0" strike="noStrike" spc="-1">
                          <a:solidFill>
                            <a:srgbClr val="000000"/>
                          </a:solidFill>
                          <a:latin typeface="Arial"/>
                          <a:ea typeface="Arial"/>
                        </a:rPr>
                        <a:t>file </a:t>
                      </a:r>
                      <a:r>
                        <a:rPr lang="en" sz="1000" b="0" u="sng" strike="noStrike" spc="-1">
                          <a:solidFill>
                            <a:srgbClr val="000000"/>
                          </a:solidFill>
                          <a:uFillTx/>
                          <a:latin typeface="Arial"/>
                          <a:ea typeface="Arial"/>
                        </a:rPr>
                        <a:t>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the filetype of a file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1"/>
                  </a:ext>
                </a:extLst>
              </a:tr>
              <a:tr h="232920">
                <a:tc>
                  <a:txBody>
                    <a:bodyPr/>
                    <a:lstStyle/>
                    <a:p>
                      <a:pPr>
                        <a:lnSpc>
                          <a:spcPct val="100000"/>
                        </a:lnSpc>
                        <a:buNone/>
                        <a:tabLst>
                          <a:tab pos="0" algn="l"/>
                        </a:tabLst>
                      </a:pPr>
                      <a:r>
                        <a:rPr lang="en" sz="1000" b="0" strike="noStrike" spc="-1">
                          <a:solidFill>
                            <a:srgbClr val="000000"/>
                          </a:solidFill>
                          <a:latin typeface="Arial"/>
                          <a:ea typeface="Arial"/>
                        </a:rPr>
                        <a:t>man </a:t>
                      </a:r>
                      <a:r>
                        <a:rPr lang="en" sz="1000" b="0" u="sng" strike="noStrike" spc="-1">
                          <a:solidFill>
                            <a:srgbClr val="000000"/>
                          </a:solidFill>
                          <a:uFillTx/>
                          <a:latin typeface="Arial"/>
                          <a:ea typeface="Arial"/>
                        </a:rPr>
                        <a:t>command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Print the documentation (manual) for a command (q to exit)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2"/>
                  </a:ext>
                </a:extLst>
              </a:tr>
              <a:tr h="232920">
                <a:tc>
                  <a:txBody>
                    <a:bodyPr/>
                    <a:lstStyle/>
                    <a:p>
                      <a:pPr>
                        <a:lnSpc>
                          <a:spcPct val="100000"/>
                        </a:lnSpc>
                        <a:buNone/>
                        <a:tabLst>
                          <a:tab pos="0" algn="l"/>
                        </a:tabLst>
                      </a:pPr>
                      <a:r>
                        <a:rPr lang="en" sz="1000" b="0" strike="noStrike" spc="-1">
                          <a:solidFill>
                            <a:srgbClr val="000000"/>
                          </a:solidFill>
                          <a:latin typeface="Arial"/>
                          <a:ea typeface="Arial"/>
                        </a:rPr>
                        <a:t>module load </a:t>
                      </a:r>
                      <a:r>
                        <a:rPr lang="en" sz="1000" b="0" u="sng" strike="noStrike" spc="-1">
                          <a:solidFill>
                            <a:srgbClr val="000000"/>
                          </a:solidFill>
                          <a:uFillTx/>
                          <a:latin typeface="Arial"/>
                          <a:ea typeface="Arial"/>
                        </a:rPr>
                        <a:t>package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Load a new package</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3"/>
                  </a:ext>
                </a:extLst>
              </a:tr>
              <a:tr h="232920">
                <a:tc>
                  <a:txBody>
                    <a:bodyPr/>
                    <a:lstStyle/>
                    <a:p>
                      <a:pPr>
                        <a:lnSpc>
                          <a:spcPct val="100000"/>
                        </a:lnSpc>
                        <a:buNone/>
                        <a:tabLst>
                          <a:tab pos="0" algn="l"/>
                        </a:tabLst>
                      </a:pPr>
                      <a:r>
                        <a:rPr lang="en" sz="1000" b="0" strike="noStrike" spc="-1">
                          <a:solidFill>
                            <a:srgbClr val="000000"/>
                          </a:solidFill>
                          <a:latin typeface="Arial"/>
                          <a:ea typeface="Arial"/>
                        </a:rPr>
                        <a:t>ln -s </a:t>
                      </a:r>
                      <a:r>
                        <a:rPr lang="en" sz="1000" b="0" u="sng" strike="noStrike" spc="-1">
                          <a:solidFill>
                            <a:srgbClr val="000000"/>
                          </a:solidFill>
                          <a:uFillTx/>
                          <a:latin typeface="Arial"/>
                          <a:ea typeface="Arial"/>
                        </a:rPr>
                        <a:t>path</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shortcut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Creates a shortcut to the desired path</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4"/>
                  </a:ext>
                </a:extLst>
              </a:tr>
              <a:tr h="232920">
                <a:tc>
                  <a:txBody>
                    <a:bodyPr/>
                    <a:lstStyle/>
                    <a:p>
                      <a:pPr>
                        <a:lnSpc>
                          <a:spcPct val="100000"/>
                        </a:lnSpc>
                        <a:buNone/>
                        <a:tabLst>
                          <a:tab pos="0" algn="l"/>
                        </a:tabLst>
                      </a:pPr>
                      <a:r>
                        <a:rPr lang="en" sz="1000" b="0" strike="noStrike" spc="-1">
                          <a:solidFill>
                            <a:srgbClr val="000000"/>
                          </a:solidFill>
                          <a:latin typeface="Arial"/>
                          <a:ea typeface="Arial"/>
                        </a:rPr>
                        <a:t>alias </a:t>
                      </a:r>
                      <a:r>
                        <a:rPr lang="en" sz="1000" b="0" u="sng" strike="noStrike" spc="-1">
                          <a:solidFill>
                            <a:srgbClr val="000000"/>
                          </a:solidFill>
                          <a:uFillTx/>
                          <a:latin typeface="Arial"/>
                          <a:ea typeface="Arial"/>
                        </a:rPr>
                        <a:t>name</a:t>
                      </a:r>
                      <a:r>
                        <a:rPr lang="en" sz="1000" b="0" strike="noStrike" spc="-1">
                          <a:solidFill>
                            <a:srgbClr val="000000"/>
                          </a:solidFill>
                          <a:latin typeface="Arial"/>
                          <a:ea typeface="Arial"/>
                        </a:rPr>
                        <a:t> “</a:t>
                      </a:r>
                      <a:r>
                        <a:rPr lang="en" sz="1000" b="0" u="sng" strike="noStrike" spc="-1">
                          <a:solidFill>
                            <a:srgbClr val="000000"/>
                          </a:solidFill>
                          <a:uFillTx/>
                          <a:latin typeface="Arial"/>
                          <a:ea typeface="Arial"/>
                        </a:rPr>
                        <a:t>command</a:t>
                      </a:r>
                      <a:r>
                        <a:rPr lang="en" sz="1000" b="0" strike="noStrike" spc="-1">
                          <a:solidFill>
                            <a:srgbClr val="000000"/>
                          </a:solidFill>
                          <a:latin typeface="Arial"/>
                          <a:ea typeface="Arial"/>
                        </a:rPr>
                        <a: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Create an alias for a command</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5"/>
                  </a:ext>
                </a:extLst>
              </a:tr>
              <a:tr h="232920">
                <a:tc>
                  <a:txBody>
                    <a:bodyPr/>
                    <a:lstStyle/>
                    <a:p>
                      <a:pPr>
                        <a:lnSpc>
                          <a:spcPct val="100000"/>
                        </a:lnSpc>
                        <a:buNone/>
                        <a:tabLst>
                          <a:tab pos="0" algn="l"/>
                        </a:tabLst>
                      </a:pPr>
                      <a:r>
                        <a:rPr lang="en" sz="1000" b="0" strike="noStrike" spc="-1">
                          <a:solidFill>
                            <a:srgbClr val="000000"/>
                          </a:solidFill>
                          <a:latin typeface="Arial"/>
                          <a:ea typeface="Arial"/>
                        </a:rPr>
                        <a:t>exit</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tc>
                  <a:txBody>
                    <a:bodyPr/>
                    <a:lstStyle/>
                    <a:p>
                      <a:pPr>
                        <a:lnSpc>
                          <a:spcPct val="100000"/>
                        </a:lnSpc>
                        <a:buNone/>
                        <a:tabLst>
                          <a:tab pos="0" algn="l"/>
                        </a:tabLst>
                      </a:pPr>
                      <a:r>
                        <a:rPr lang="en" sz="1000" b="0" strike="noStrike" spc="-1">
                          <a:solidFill>
                            <a:srgbClr val="000000"/>
                          </a:solidFill>
                          <a:latin typeface="Arial"/>
                          <a:ea typeface="Arial"/>
                        </a:rPr>
                        <a:t>Log out of current shell; if you haven’t started another shell since logging in, or have exited all such shells, will log you out of your linux session</a:t>
                      </a:r>
                      <a:endParaRPr lang="en-US" sz="1000" b="0" strike="noStrike" spc="-1">
                        <a:latin typeface="Arial"/>
                      </a:endParaRPr>
                    </a:p>
                  </a:txBody>
                  <a:tcPr marL="91080" marR="91080">
                    <a:lnL w="9360">
                      <a:solidFill>
                        <a:srgbClr val="000000"/>
                      </a:solidFill>
                    </a:lnL>
                    <a:lnR w="9360">
                      <a:solidFill>
                        <a:srgbClr val="000000"/>
                      </a:solidFill>
                    </a:lnR>
                    <a:lnT w="9360">
                      <a:solidFill>
                        <a:srgbClr val="000000"/>
                      </a:solidFill>
                    </a:lnT>
                    <a:lnB w="9360">
                      <a:solidFill>
                        <a:srgbClr val="000000"/>
                      </a:solidFill>
                    </a:lnB>
                    <a:noFill/>
                  </a:tcPr>
                </a:tc>
                <a:extLst>
                  <a:ext uri="{0D108BD9-81ED-4DB2-BD59-A6C34878D82A}">
                    <a16:rowId xmlns:a16="http://schemas.microsoft.com/office/drawing/2014/main" val="10016"/>
                  </a:ext>
                </a:extLst>
              </a:tr>
            </a:tbl>
          </a:graphicData>
        </a:graphic>
      </p:graphicFrame>
      <p:sp>
        <p:nvSpPr>
          <p:cNvPr id="361" name="Google Shape;399;p50"/>
          <p:cNvSpPr/>
          <p:nvPr/>
        </p:nvSpPr>
        <p:spPr>
          <a:xfrm>
            <a:off x="1648440" y="4761000"/>
            <a:ext cx="5846760" cy="395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0" strike="noStrike" spc="-1">
                <a:solidFill>
                  <a:srgbClr val="000000"/>
                </a:solidFill>
                <a:latin typeface="Arial"/>
                <a:ea typeface="Arial"/>
              </a:rPr>
              <a:t>Note: ___ denotes required arguments, [ ] denotes optional arguments</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22200"/>
            <a:ext cx="8520120" cy="841320"/>
          </a:xfrm>
          <a:prstGeom prst="rect">
            <a:avLst/>
          </a:prstGeom>
          <a:noFill/>
          <a:ln w="0">
            <a:noFill/>
          </a:ln>
        </p:spPr>
        <p:txBody>
          <a:bodyPr tIns="91440" bIns="91440" anchor="ctr">
            <a:normAutofit/>
          </a:bodyPr>
          <a:lstStyle/>
          <a:p>
            <a:pPr algn="ctr">
              <a:lnSpc>
                <a:spcPct val="100000"/>
              </a:lnSpc>
              <a:buNone/>
              <a:tabLst>
                <a:tab pos="0" algn="l"/>
              </a:tabLst>
            </a:pPr>
            <a:r>
              <a:rPr lang="en" sz="3600" b="0" strike="noStrike" spc="-1">
                <a:solidFill>
                  <a:srgbClr val="000000"/>
                </a:solidFill>
                <a:latin typeface="Arial"/>
                <a:ea typeface="Arial"/>
              </a:rPr>
              <a:t>Session 1: What is Linux?</a:t>
            </a:r>
            <a:endParaRPr lang="en-US" sz="3600" b="0" strike="noStrike" spc="-1">
              <a:solidFill>
                <a:srgbClr val="000000"/>
              </a:solidFill>
              <a:latin typeface="Arial"/>
            </a:endParaRPr>
          </a:p>
        </p:txBody>
      </p:sp>
      <p:sp>
        <p:nvSpPr>
          <p:cNvPr id="176" name="Google Shape;79;p16"/>
          <p:cNvSpPr/>
          <p:nvPr/>
        </p:nvSpPr>
        <p:spPr>
          <a:xfrm>
            <a:off x="5136480" y="4693320"/>
            <a:ext cx="193824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2"/>
              </a:rPr>
              <a:t>https://www.britannica.com/technology/computer</a:t>
            </a:r>
            <a:r>
              <a:rPr lang="en" sz="600" b="0" strike="noStrike" spc="-1">
                <a:solidFill>
                  <a:srgbClr val="000000"/>
                </a:solidFill>
                <a:latin typeface="Arial"/>
                <a:ea typeface="Arial"/>
              </a:rPr>
              <a:t> </a:t>
            </a:r>
            <a:endParaRPr lang="en-US" sz="600" b="0" strike="noStrike" spc="-1">
              <a:latin typeface="Arial"/>
            </a:endParaRPr>
          </a:p>
        </p:txBody>
      </p:sp>
      <p:pic>
        <p:nvPicPr>
          <p:cNvPr id="177" name="Google Shape;80;p16"/>
          <p:cNvPicPr/>
          <p:nvPr/>
        </p:nvPicPr>
        <p:blipFill>
          <a:blip r:embed="rId3"/>
          <a:stretch/>
        </p:blipFill>
        <p:spPr>
          <a:xfrm>
            <a:off x="1998000" y="1163880"/>
            <a:ext cx="5147640" cy="352908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Other Resources</a:t>
            </a:r>
            <a:endParaRPr lang="en-US" sz="2800" b="0" strike="noStrike" spc="-1">
              <a:solidFill>
                <a:srgbClr val="000000"/>
              </a:solidFill>
              <a:latin typeface="Arial"/>
            </a:endParaRPr>
          </a:p>
        </p:txBody>
      </p:sp>
      <p:sp>
        <p:nvSpPr>
          <p:cNvPr id="363"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17520">
              <a:lnSpc>
                <a:spcPct val="115000"/>
              </a:lnSpc>
              <a:buClr>
                <a:srgbClr val="000000"/>
              </a:buClr>
              <a:buFont typeface="Arial"/>
              <a:buChar char="●"/>
            </a:pPr>
            <a:r>
              <a:rPr lang="en" sz="1400" b="0" strike="noStrike" spc="-1">
                <a:solidFill>
                  <a:srgbClr val="000000"/>
                </a:solidFill>
                <a:latin typeface="Arial"/>
                <a:ea typeface="Arial"/>
              </a:rPr>
              <a:t>Joe Collins’ Bash crash course (first 45 min): </a:t>
            </a:r>
            <a:r>
              <a:rPr lang="en" sz="1400" b="0" u="sng" strike="noStrike" spc="-1">
                <a:solidFill>
                  <a:srgbClr val="0097A7"/>
                </a:solidFill>
                <a:uFillTx/>
                <a:latin typeface="Arial"/>
                <a:ea typeface="Arial"/>
                <a:hlinkClick r:id="rId2"/>
              </a:rPr>
              <a:t>https://www.youtube.com/watch?v=oxuRxtrO2Ag</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tcsh crash course from UMD: </a:t>
            </a:r>
            <a:r>
              <a:rPr lang="en" sz="1400" b="0" u="sng" strike="noStrike" spc="-1">
                <a:solidFill>
                  <a:srgbClr val="0097A7"/>
                </a:solidFill>
                <a:uFillTx/>
                <a:latin typeface="Arial"/>
                <a:ea typeface="Arial"/>
                <a:hlinkClick r:id="rId3"/>
              </a:rPr>
              <a:t>https://www.astro.umd.edu/~ricotti/NEWWEB/teaching/ASTR415/old_lectures/unix.pdf</a:t>
            </a:r>
            <a:r>
              <a:rPr lang="en" sz="1400" b="0" strike="noStrike" spc="-1">
                <a:solidFill>
                  <a:srgbClr val="000000"/>
                </a:solidFill>
                <a:latin typeface="Arial"/>
                <a:ea typeface="Arial"/>
              </a:rPr>
              <a:t>  </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Linux command cheat sheet: </a:t>
            </a:r>
            <a:r>
              <a:rPr lang="en" sz="1400" b="0" u="sng" strike="noStrike" spc="-1">
                <a:solidFill>
                  <a:srgbClr val="0097A7"/>
                </a:solidFill>
                <a:uFillTx/>
                <a:latin typeface="Arial"/>
                <a:ea typeface="Arial"/>
                <a:hlinkClick r:id="rId4"/>
              </a:rPr>
              <a:t>https://files.fosswire.com/2007/08/fwunixref.pdf</a:t>
            </a:r>
            <a:r>
              <a:rPr lang="en" sz="1400" b="0" strike="noStrike" spc="-1">
                <a:solidFill>
                  <a:srgbClr val="000000"/>
                </a:solidFill>
                <a:latin typeface="Arial"/>
                <a:ea typeface="Arial"/>
              </a:rPr>
              <a:t> </a:t>
            </a:r>
            <a:endParaRPr lang="en-US" sz="1400" b="0" strike="noStrike" spc="-1">
              <a:solidFill>
                <a:srgbClr val="000000"/>
              </a:solidFill>
              <a:latin typeface="Arial"/>
            </a:endParaRPr>
          </a:p>
          <a:p>
            <a:pPr marL="457200" indent="-317520">
              <a:lnSpc>
                <a:spcPct val="115000"/>
              </a:lnSpc>
              <a:buClr>
                <a:srgbClr val="000000"/>
              </a:buClr>
              <a:buFont typeface="Arial"/>
              <a:buChar char="●"/>
            </a:pPr>
            <a:r>
              <a:rPr lang="en" sz="1400" b="0" strike="noStrike" spc="-1">
                <a:solidFill>
                  <a:srgbClr val="000000"/>
                </a:solidFill>
                <a:latin typeface="Arial"/>
                <a:ea typeface="Arial"/>
              </a:rPr>
              <a:t>Roar training videos: </a:t>
            </a:r>
            <a:r>
              <a:rPr lang="en" sz="1400" b="0" u="sng" strike="noStrike" spc="-1">
                <a:solidFill>
                  <a:srgbClr val="0097A7"/>
                </a:solidFill>
                <a:uFillTx/>
                <a:latin typeface="Arial"/>
                <a:ea typeface="Arial"/>
                <a:hlinkClick r:id="rId5"/>
              </a:rPr>
              <a:t>https://www.icds.psu.edu/computing-services/roar-training-series/</a:t>
            </a:r>
            <a:r>
              <a:rPr lang="en" sz="1400" b="0" strike="noStrike" spc="-1">
                <a:solidFill>
                  <a:srgbClr val="000000"/>
                </a:solidFill>
                <a:latin typeface="Arial"/>
                <a:ea typeface="Arial"/>
              </a:rPr>
              <a:t> </a:t>
            </a:r>
            <a:endParaRPr lang="en-US" sz="14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The Truth About CPUs, Cores, and Processes</a:t>
            </a:r>
            <a:endParaRPr lang="en-US" sz="2800" b="0" strike="noStrike" spc="-1">
              <a:solidFill>
                <a:srgbClr val="000000"/>
              </a:solidFill>
              <a:latin typeface="Arial"/>
            </a:endParaRPr>
          </a:p>
        </p:txBody>
      </p:sp>
      <p:sp>
        <p:nvSpPr>
          <p:cNvPr id="36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Hyperthreading:</a:t>
            </a:r>
            <a:r>
              <a:rPr lang="en" sz="1800" b="0" strike="noStrike" spc="-1">
                <a:solidFill>
                  <a:srgbClr val="000000"/>
                </a:solidFill>
                <a:latin typeface="Arial"/>
                <a:ea typeface="Arial"/>
              </a:rPr>
              <a:t> A method where a single core can handle multiple processes. Each process is called a thread</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Threads are sometimes called “virtual cores”</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The CPU core will switch between virtual cores when the currently-executing thread is waiting on data from memory, disk, or the network</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Socket:</a:t>
            </a:r>
            <a:r>
              <a:rPr lang="en" sz="1800" b="0" strike="noStrike" spc="-1">
                <a:solidFill>
                  <a:srgbClr val="000000"/>
                </a:solidFill>
                <a:latin typeface="Arial"/>
                <a:ea typeface="Arial"/>
              </a:rPr>
              <a:t> Place on a motherboard to plug in a computer chip</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Often, # sockets = # computer chips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0" strike="noStrike" spc="-1">
                <a:solidFill>
                  <a:srgbClr val="000000"/>
                </a:solidFill>
                <a:latin typeface="Arial"/>
                <a:ea typeface="Arial"/>
              </a:rPr>
              <a:t>Determining the number of processors: </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Processors = (# computer chips or sockets) X (# cores per chip) X (# threads per core)</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Processors are also called CPUs</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38761D"/>
                </a:solidFill>
                <a:latin typeface="Courier New"/>
                <a:ea typeface="Courier New"/>
              </a:rPr>
              <a:t>lscpu</a:t>
            </a:r>
            <a:r>
              <a:rPr lang="en" sz="1800" b="0" strike="noStrike" spc="-1">
                <a:solidFill>
                  <a:srgbClr val="000000"/>
                </a:solidFill>
                <a:latin typeface="Arial"/>
                <a:ea typeface="Arial"/>
              </a:rPr>
              <a:t> displays the number of sockets, cores, threads, and CPUs</a:t>
            </a:r>
            <a:endParaRPr lang="en-US" sz="18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Example: ulteosrv2</a:t>
            </a:r>
            <a:endParaRPr lang="en-US" sz="2800" b="0" strike="noStrike" spc="-1">
              <a:solidFill>
                <a:srgbClr val="000000"/>
              </a:solidFill>
              <a:latin typeface="Arial"/>
            </a:endParaRPr>
          </a:p>
        </p:txBody>
      </p:sp>
      <p:sp>
        <p:nvSpPr>
          <p:cNvPr id="367" name="Google Shape;417;p53"/>
          <p:cNvSpPr/>
          <p:nvPr/>
        </p:nvSpPr>
        <p:spPr>
          <a:xfrm>
            <a:off x="311760" y="1302480"/>
            <a:ext cx="8520120" cy="425880"/>
          </a:xfrm>
          <a:prstGeom prst="rect">
            <a:avLst/>
          </a:prstGeom>
          <a:noFill/>
          <a:ln w="28440">
            <a:solidFill>
              <a:srgbClr val="98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980000"/>
                </a:solidFill>
                <a:latin typeface="Arial"/>
                <a:ea typeface="Arial"/>
              </a:rPr>
              <a:t>ulteosrv2</a:t>
            </a:r>
            <a:endParaRPr lang="en-US" sz="1600" b="0" strike="noStrike" spc="-1">
              <a:latin typeface="Arial"/>
            </a:endParaRPr>
          </a:p>
        </p:txBody>
      </p:sp>
      <p:sp>
        <p:nvSpPr>
          <p:cNvPr id="368" name="Google Shape;418;p53"/>
          <p:cNvSpPr/>
          <p:nvPr/>
        </p:nvSpPr>
        <p:spPr>
          <a:xfrm>
            <a:off x="311760" y="1832400"/>
            <a:ext cx="4202280" cy="42588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FF"/>
                </a:solidFill>
                <a:latin typeface="Arial"/>
                <a:ea typeface="Arial"/>
              </a:rPr>
              <a:t>Socket 1: Intel Xeon E5-2420</a:t>
            </a:r>
            <a:endParaRPr lang="en-US" sz="1600" b="0" strike="noStrike" spc="-1">
              <a:latin typeface="Arial"/>
            </a:endParaRPr>
          </a:p>
        </p:txBody>
      </p:sp>
      <p:sp>
        <p:nvSpPr>
          <p:cNvPr id="369" name="Google Shape;419;p53"/>
          <p:cNvSpPr/>
          <p:nvPr/>
        </p:nvSpPr>
        <p:spPr>
          <a:xfrm>
            <a:off x="4629600" y="1832400"/>
            <a:ext cx="4202280" cy="42588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FF"/>
                </a:solidFill>
                <a:latin typeface="Arial"/>
                <a:ea typeface="Arial"/>
              </a:rPr>
              <a:t>Socket 2: Intel Xeon E5-2420</a:t>
            </a:r>
            <a:endParaRPr lang="en-US" sz="1600" b="0" strike="noStrike" spc="-1">
              <a:latin typeface="Arial"/>
            </a:endParaRPr>
          </a:p>
        </p:txBody>
      </p:sp>
      <p:sp>
        <p:nvSpPr>
          <p:cNvPr id="370" name="Google Shape;420;p53"/>
          <p:cNvSpPr/>
          <p:nvPr/>
        </p:nvSpPr>
        <p:spPr>
          <a:xfrm>
            <a:off x="3117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1" name="Google Shape;421;p53"/>
          <p:cNvSpPr/>
          <p:nvPr/>
        </p:nvSpPr>
        <p:spPr>
          <a:xfrm>
            <a:off x="102384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2" name="Google Shape;422;p53"/>
          <p:cNvSpPr/>
          <p:nvPr/>
        </p:nvSpPr>
        <p:spPr>
          <a:xfrm>
            <a:off x="17362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3" name="Google Shape;423;p53"/>
          <p:cNvSpPr/>
          <p:nvPr/>
        </p:nvSpPr>
        <p:spPr>
          <a:xfrm>
            <a:off x="24472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4" name="Google Shape;424;p53"/>
          <p:cNvSpPr/>
          <p:nvPr/>
        </p:nvSpPr>
        <p:spPr>
          <a:xfrm>
            <a:off x="316080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5" name="Google Shape;425;p53"/>
          <p:cNvSpPr/>
          <p:nvPr/>
        </p:nvSpPr>
        <p:spPr>
          <a:xfrm>
            <a:off x="387432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6" name="Google Shape;426;p53"/>
          <p:cNvSpPr/>
          <p:nvPr/>
        </p:nvSpPr>
        <p:spPr>
          <a:xfrm>
            <a:off x="748512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7" name="Google Shape;427;p53"/>
          <p:cNvSpPr/>
          <p:nvPr/>
        </p:nvSpPr>
        <p:spPr>
          <a:xfrm>
            <a:off x="67780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8" name="Google Shape;428;p53"/>
          <p:cNvSpPr/>
          <p:nvPr/>
        </p:nvSpPr>
        <p:spPr>
          <a:xfrm>
            <a:off x="60573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79" name="Google Shape;429;p53"/>
          <p:cNvSpPr/>
          <p:nvPr/>
        </p:nvSpPr>
        <p:spPr>
          <a:xfrm>
            <a:off x="534348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0" name="Google Shape;430;p53"/>
          <p:cNvSpPr/>
          <p:nvPr/>
        </p:nvSpPr>
        <p:spPr>
          <a:xfrm>
            <a:off x="819216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1" name="Google Shape;431;p53"/>
          <p:cNvSpPr/>
          <p:nvPr/>
        </p:nvSpPr>
        <p:spPr>
          <a:xfrm>
            <a:off x="4629600" y="2362320"/>
            <a:ext cx="639720" cy="425880"/>
          </a:xfrm>
          <a:prstGeom prst="rect">
            <a:avLst/>
          </a:prstGeom>
          <a:noFill/>
          <a:ln w="28440">
            <a:solidFill>
              <a:srgbClr val="38761D"/>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38761D"/>
                </a:solidFill>
                <a:latin typeface="Arial"/>
                <a:ea typeface="Arial"/>
              </a:rPr>
              <a:t>C</a:t>
            </a:r>
            <a:endParaRPr lang="en-US" sz="1600" b="0" strike="noStrike" spc="-1">
              <a:latin typeface="Arial"/>
            </a:endParaRPr>
          </a:p>
        </p:txBody>
      </p:sp>
      <p:sp>
        <p:nvSpPr>
          <p:cNvPr id="382" name="Google Shape;432;p53"/>
          <p:cNvSpPr/>
          <p:nvPr/>
        </p:nvSpPr>
        <p:spPr>
          <a:xfrm>
            <a:off x="311760" y="3582720"/>
            <a:ext cx="8520120" cy="10054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800" b="0" strike="noStrike" spc="-1">
                <a:solidFill>
                  <a:srgbClr val="000000"/>
                </a:solidFill>
                <a:latin typeface="Arial"/>
                <a:ea typeface="Arial"/>
              </a:rPr>
              <a:t>Each chip has 6 cores (denoted </a:t>
            </a:r>
            <a:r>
              <a:rPr lang="en" sz="1800" b="1" strike="noStrike" spc="-1">
                <a:solidFill>
                  <a:srgbClr val="38761D"/>
                </a:solidFill>
                <a:latin typeface="Arial"/>
                <a:ea typeface="Arial"/>
              </a:rPr>
              <a:t>C</a:t>
            </a:r>
            <a:r>
              <a:rPr lang="en" sz="1800" b="0" strike="noStrike" spc="-1">
                <a:solidFill>
                  <a:srgbClr val="000000"/>
                </a:solidFill>
                <a:latin typeface="Arial"/>
                <a:ea typeface="Arial"/>
              </a:rPr>
              <a:t>), and each core has 2 threads (denoted </a:t>
            </a:r>
            <a:r>
              <a:rPr lang="en" sz="1800" b="1" strike="noStrike" spc="-1">
                <a:solidFill>
                  <a:srgbClr val="000000"/>
                </a:solidFill>
                <a:latin typeface="Arial"/>
                <a:ea typeface="Arial"/>
              </a:rPr>
              <a:t>T</a:t>
            </a:r>
            <a:r>
              <a:rPr lang="en" sz="1800" b="0" strike="noStrike" spc="-1">
                <a:solidFill>
                  <a:srgbClr val="000000"/>
                </a:solidFill>
                <a:latin typeface="Arial"/>
                <a:ea typeface="Arial"/>
              </a:rPr>
              <a:t>). Because ulteosrv2 has 2 computer chips, this means ulteosrv2 can handle           2 X 6 X 2 = 24 processes (aka 24 CPUs)</a:t>
            </a:r>
            <a:endParaRPr lang="en-US" sz="1800" b="0" strike="noStrike" spc="-1">
              <a:latin typeface="Arial"/>
            </a:endParaRPr>
          </a:p>
        </p:txBody>
      </p:sp>
      <p:sp>
        <p:nvSpPr>
          <p:cNvPr id="383" name="Google Shape;433;p53"/>
          <p:cNvSpPr/>
          <p:nvPr/>
        </p:nvSpPr>
        <p:spPr>
          <a:xfrm>
            <a:off x="3117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4" name="Google Shape;434;p53"/>
          <p:cNvSpPr/>
          <p:nvPr/>
        </p:nvSpPr>
        <p:spPr>
          <a:xfrm>
            <a:off x="6778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5" name="Google Shape;435;p53"/>
          <p:cNvSpPr/>
          <p:nvPr/>
        </p:nvSpPr>
        <p:spPr>
          <a:xfrm>
            <a:off x="85672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6" name="Google Shape;436;p53"/>
          <p:cNvSpPr/>
          <p:nvPr/>
        </p:nvSpPr>
        <p:spPr>
          <a:xfrm>
            <a:off x="82015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7" name="Google Shape;437;p53"/>
          <p:cNvSpPr/>
          <p:nvPr/>
        </p:nvSpPr>
        <p:spPr>
          <a:xfrm>
            <a:off x="78354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8" name="Google Shape;438;p53"/>
          <p:cNvSpPr/>
          <p:nvPr/>
        </p:nvSpPr>
        <p:spPr>
          <a:xfrm>
            <a:off x="74898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89" name="Google Shape;439;p53"/>
          <p:cNvSpPr/>
          <p:nvPr/>
        </p:nvSpPr>
        <p:spPr>
          <a:xfrm>
            <a:off x="71442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0" name="Google Shape;440;p53"/>
          <p:cNvSpPr/>
          <p:nvPr/>
        </p:nvSpPr>
        <p:spPr>
          <a:xfrm>
            <a:off x="67780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1" name="Google Shape;441;p53"/>
          <p:cNvSpPr/>
          <p:nvPr/>
        </p:nvSpPr>
        <p:spPr>
          <a:xfrm>
            <a:off x="64234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2" name="Google Shape;442;p53"/>
          <p:cNvSpPr/>
          <p:nvPr/>
        </p:nvSpPr>
        <p:spPr>
          <a:xfrm>
            <a:off x="60663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3" name="Google Shape;443;p53"/>
          <p:cNvSpPr/>
          <p:nvPr/>
        </p:nvSpPr>
        <p:spPr>
          <a:xfrm>
            <a:off x="57096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4" name="Google Shape;444;p53"/>
          <p:cNvSpPr/>
          <p:nvPr/>
        </p:nvSpPr>
        <p:spPr>
          <a:xfrm>
            <a:off x="536148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5" name="Google Shape;445;p53"/>
          <p:cNvSpPr/>
          <p:nvPr/>
        </p:nvSpPr>
        <p:spPr>
          <a:xfrm>
            <a:off x="49957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6" name="Google Shape;446;p53"/>
          <p:cNvSpPr/>
          <p:nvPr/>
        </p:nvSpPr>
        <p:spPr>
          <a:xfrm>
            <a:off x="46296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7" name="Google Shape;447;p53"/>
          <p:cNvSpPr/>
          <p:nvPr/>
        </p:nvSpPr>
        <p:spPr>
          <a:xfrm>
            <a:off x="10335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8" name="Google Shape;448;p53"/>
          <p:cNvSpPr/>
          <p:nvPr/>
        </p:nvSpPr>
        <p:spPr>
          <a:xfrm>
            <a:off x="13892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399" name="Google Shape;449;p53"/>
          <p:cNvSpPr/>
          <p:nvPr/>
        </p:nvSpPr>
        <p:spPr>
          <a:xfrm>
            <a:off x="17420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0" name="Google Shape;450;p53"/>
          <p:cNvSpPr/>
          <p:nvPr/>
        </p:nvSpPr>
        <p:spPr>
          <a:xfrm>
            <a:off x="21009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1" name="Google Shape;451;p53"/>
          <p:cNvSpPr/>
          <p:nvPr/>
        </p:nvSpPr>
        <p:spPr>
          <a:xfrm>
            <a:off x="24570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2" name="Google Shape;452;p53"/>
          <p:cNvSpPr/>
          <p:nvPr/>
        </p:nvSpPr>
        <p:spPr>
          <a:xfrm>
            <a:off x="28062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3" name="Google Shape;453;p53"/>
          <p:cNvSpPr/>
          <p:nvPr/>
        </p:nvSpPr>
        <p:spPr>
          <a:xfrm>
            <a:off x="317196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4" name="Google Shape;454;p53"/>
          <p:cNvSpPr/>
          <p:nvPr/>
        </p:nvSpPr>
        <p:spPr>
          <a:xfrm>
            <a:off x="352440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5" name="Google Shape;455;p53"/>
          <p:cNvSpPr/>
          <p:nvPr/>
        </p:nvSpPr>
        <p:spPr>
          <a:xfrm>
            <a:off x="388044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
        <p:nvSpPr>
          <p:cNvPr id="406" name="Google Shape;456;p53"/>
          <p:cNvSpPr/>
          <p:nvPr/>
        </p:nvSpPr>
        <p:spPr>
          <a:xfrm>
            <a:off x="4236120" y="2859840"/>
            <a:ext cx="273960" cy="425880"/>
          </a:xfrm>
          <a:prstGeom prst="rect">
            <a:avLst/>
          </a:prstGeom>
          <a:noFill/>
          <a:ln w="28440">
            <a:solidFill>
              <a:srgbClr val="000000"/>
            </a:solidFill>
            <a:round/>
          </a:ln>
        </p:spPr>
        <p:style>
          <a:lnRef idx="0">
            <a:scrgbClr r="0" g="0" b="0"/>
          </a:lnRef>
          <a:fillRef idx="0">
            <a:scrgbClr r="0" g="0" b="0"/>
          </a:fillRef>
          <a:effectRef idx="0">
            <a:scrgbClr r="0" g="0" b="0"/>
          </a:effectRef>
          <a:fontRef idx="minor"/>
        </p:style>
        <p:txBody>
          <a:bodyPr lIns="0" tIns="91440" rIns="0" bIns="91440" anchor="t">
            <a:spAutoFit/>
          </a:bodyPr>
          <a:lstStyle/>
          <a:p>
            <a:pPr algn="ctr">
              <a:lnSpc>
                <a:spcPct val="100000"/>
              </a:lnSpc>
              <a:buNone/>
              <a:tabLst>
                <a:tab pos="0" algn="l"/>
              </a:tabLst>
            </a:pPr>
            <a:r>
              <a:rPr lang="en" sz="1600" b="1" strike="noStrike" spc="-1">
                <a:solidFill>
                  <a:srgbClr val="000000"/>
                </a:solidFill>
                <a:latin typeface="Arial"/>
                <a:ea typeface="Arial"/>
              </a:rPr>
              <a:t>T</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85;p17"/>
          <p:cNvSpPr/>
          <p:nvPr/>
        </p:nvSpPr>
        <p:spPr>
          <a:xfrm>
            <a:off x="450000" y="182412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Windows</a:t>
            </a:r>
            <a:endParaRPr lang="en-US" sz="1600" b="0" strike="noStrike" spc="-1">
              <a:latin typeface="Arial"/>
            </a:endParaRPr>
          </a:p>
        </p:txBody>
      </p:sp>
      <p:sp>
        <p:nvSpPr>
          <p:cNvPr id="179" name="Google Shape;86;p17"/>
          <p:cNvSpPr/>
          <p:nvPr/>
        </p:nvSpPr>
        <p:spPr>
          <a:xfrm>
            <a:off x="2170080" y="1824120"/>
            <a:ext cx="9550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Mac OS</a:t>
            </a:r>
            <a:endParaRPr lang="en-US" sz="1600" b="0" strike="noStrike" spc="-1">
              <a:latin typeface="Arial"/>
            </a:endParaRPr>
          </a:p>
        </p:txBody>
      </p:sp>
      <p:sp>
        <p:nvSpPr>
          <p:cNvPr id="180" name="Google Shape;87;p17"/>
          <p:cNvSpPr/>
          <p:nvPr/>
        </p:nvSpPr>
        <p:spPr>
          <a:xfrm>
            <a:off x="4757760" y="1824120"/>
            <a:ext cx="8035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Linux</a:t>
            </a:r>
            <a:endParaRPr lang="en-US" sz="1600" b="0" strike="noStrike" spc="-1">
              <a:latin typeface="Arial"/>
            </a:endParaRPr>
          </a:p>
        </p:txBody>
      </p:sp>
      <p:sp>
        <p:nvSpPr>
          <p:cNvPr id="181" name="Google Shape;88;p17"/>
          <p:cNvSpPr/>
          <p:nvPr/>
        </p:nvSpPr>
        <p:spPr>
          <a:xfrm>
            <a:off x="992880" y="407160"/>
            <a:ext cx="7157520" cy="79236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2000" b="1" strike="noStrike" spc="-1">
                <a:solidFill>
                  <a:srgbClr val="000000"/>
                </a:solidFill>
                <a:latin typeface="Arial"/>
                <a:ea typeface="Arial"/>
              </a:rPr>
              <a:t>Operating System (OS):</a:t>
            </a:r>
            <a:r>
              <a:rPr lang="en" sz="2000" b="0" strike="noStrike" spc="-1">
                <a:solidFill>
                  <a:srgbClr val="000000"/>
                </a:solidFill>
                <a:latin typeface="Arial"/>
                <a:ea typeface="Arial"/>
              </a:rPr>
              <a:t> Handles hardware-software communication. The central part of the OS is called the </a:t>
            </a:r>
            <a:r>
              <a:rPr lang="en" sz="2000" b="0" i="1" strike="noStrike" spc="-1">
                <a:solidFill>
                  <a:srgbClr val="000000"/>
                </a:solidFill>
                <a:latin typeface="Arial"/>
                <a:ea typeface="Arial"/>
              </a:rPr>
              <a:t>kernel</a:t>
            </a:r>
            <a:endParaRPr lang="en-US" sz="2000" b="0" strike="noStrike" spc="-1">
              <a:latin typeface="Arial"/>
            </a:endParaRPr>
          </a:p>
        </p:txBody>
      </p:sp>
      <p:sp>
        <p:nvSpPr>
          <p:cNvPr id="182" name="Google Shape;89;p17"/>
          <p:cNvSpPr/>
          <p:nvPr/>
        </p:nvSpPr>
        <p:spPr>
          <a:xfrm flipH="1">
            <a:off x="1060920" y="1207440"/>
            <a:ext cx="351072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3" name="Google Shape;90;p17"/>
          <p:cNvSpPr/>
          <p:nvPr/>
        </p:nvSpPr>
        <p:spPr>
          <a:xfrm flipH="1">
            <a:off x="2647800" y="1207440"/>
            <a:ext cx="192384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4" name="Google Shape;91;p17"/>
          <p:cNvSpPr/>
          <p:nvPr/>
        </p:nvSpPr>
        <p:spPr>
          <a:xfrm>
            <a:off x="4572000" y="1207440"/>
            <a:ext cx="587520" cy="6163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85" name="Google Shape;92;p17"/>
          <p:cNvSpPr/>
          <p:nvPr/>
        </p:nvSpPr>
        <p:spPr>
          <a:xfrm>
            <a:off x="2035800" y="1725120"/>
            <a:ext cx="3664440" cy="664200"/>
          </a:xfrm>
          <a:prstGeom prst="rect">
            <a:avLst/>
          </a:prstGeom>
          <a:noFill/>
          <a:ln w="38160">
            <a:solidFill>
              <a:srgbClr val="980000"/>
            </a:solidFill>
            <a:round/>
          </a:ln>
        </p:spPr>
        <p:style>
          <a:lnRef idx="0">
            <a:scrgbClr r="0" g="0" b="0"/>
          </a:lnRef>
          <a:fillRef idx="0">
            <a:scrgbClr r="0" g="0" b="0"/>
          </a:fillRef>
          <a:effectRef idx="0">
            <a:scrgbClr r="0" g="0" b="0"/>
          </a:effectRef>
          <a:fontRef idx="minor"/>
        </p:style>
      </p:sp>
      <p:sp>
        <p:nvSpPr>
          <p:cNvPr id="186" name="Google Shape;93;p17"/>
          <p:cNvSpPr/>
          <p:nvPr/>
        </p:nvSpPr>
        <p:spPr>
          <a:xfrm>
            <a:off x="5700600" y="1725120"/>
            <a:ext cx="114624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UNIX-like</a:t>
            </a:r>
            <a:endParaRPr lang="en-US" sz="1600" b="0" strike="noStrike" spc="-1">
              <a:latin typeface="Arial"/>
            </a:endParaRPr>
          </a:p>
        </p:txBody>
      </p:sp>
      <p:sp>
        <p:nvSpPr>
          <p:cNvPr id="187" name="Google Shape;94;p17"/>
          <p:cNvSpPr/>
          <p:nvPr/>
        </p:nvSpPr>
        <p:spPr>
          <a:xfrm>
            <a:off x="221616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Debian</a:t>
            </a:r>
            <a:endParaRPr lang="en-US" sz="1600" b="0" strike="noStrike" spc="-1">
              <a:latin typeface="Arial"/>
            </a:endParaRPr>
          </a:p>
        </p:txBody>
      </p:sp>
      <p:sp>
        <p:nvSpPr>
          <p:cNvPr id="188" name="Google Shape;95;p17"/>
          <p:cNvSpPr/>
          <p:nvPr/>
        </p:nvSpPr>
        <p:spPr>
          <a:xfrm>
            <a:off x="380304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Red Hat</a:t>
            </a:r>
            <a:endParaRPr lang="en-US" sz="1600" b="0" strike="noStrike" spc="-1">
              <a:latin typeface="Arial"/>
            </a:endParaRPr>
          </a:p>
        </p:txBody>
      </p:sp>
      <p:sp>
        <p:nvSpPr>
          <p:cNvPr id="189" name="Google Shape;96;p17"/>
          <p:cNvSpPr/>
          <p:nvPr/>
        </p:nvSpPr>
        <p:spPr>
          <a:xfrm>
            <a:off x="5389920" y="2907360"/>
            <a:ext cx="12211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Ubuntu</a:t>
            </a:r>
            <a:endParaRPr lang="en-US" sz="1600" b="0" strike="noStrike" spc="-1">
              <a:latin typeface="Arial"/>
            </a:endParaRPr>
          </a:p>
        </p:txBody>
      </p:sp>
      <p:sp>
        <p:nvSpPr>
          <p:cNvPr id="190" name="Google Shape;97;p17"/>
          <p:cNvSpPr/>
          <p:nvPr/>
        </p:nvSpPr>
        <p:spPr>
          <a:xfrm>
            <a:off x="6977160" y="2907360"/>
            <a:ext cx="1221120" cy="425880"/>
          </a:xfrm>
          <a:prstGeom prst="rect">
            <a:avLst/>
          </a:prstGeom>
          <a:noFill/>
          <a:ln w="381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CentOS</a:t>
            </a:r>
            <a:endParaRPr lang="en-US" sz="1600" b="0" strike="noStrike" spc="-1">
              <a:latin typeface="Arial"/>
            </a:endParaRPr>
          </a:p>
        </p:txBody>
      </p:sp>
      <p:sp>
        <p:nvSpPr>
          <p:cNvPr id="191" name="Google Shape;98;p17"/>
          <p:cNvSpPr/>
          <p:nvPr/>
        </p:nvSpPr>
        <p:spPr>
          <a:xfrm>
            <a:off x="2102760" y="2791440"/>
            <a:ext cx="6233760" cy="664200"/>
          </a:xfrm>
          <a:prstGeom prst="rect">
            <a:avLst/>
          </a:prstGeom>
          <a:noFill/>
          <a:ln w="38160">
            <a:solidFill>
              <a:srgbClr val="0000FF"/>
            </a:solidFill>
            <a:round/>
          </a:ln>
        </p:spPr>
        <p:style>
          <a:lnRef idx="0">
            <a:scrgbClr r="0" g="0" b="0"/>
          </a:lnRef>
          <a:fillRef idx="0">
            <a:scrgbClr r="0" g="0" b="0"/>
          </a:fillRef>
          <a:effectRef idx="0">
            <a:scrgbClr r="0" g="0" b="0"/>
          </a:effectRef>
          <a:fontRef idx="minor"/>
        </p:style>
      </p:sp>
      <p:sp>
        <p:nvSpPr>
          <p:cNvPr id="192" name="Google Shape;99;p17"/>
          <p:cNvSpPr/>
          <p:nvPr/>
        </p:nvSpPr>
        <p:spPr>
          <a:xfrm>
            <a:off x="5159880" y="3455280"/>
            <a:ext cx="317664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r">
              <a:lnSpc>
                <a:spcPct val="100000"/>
              </a:lnSpc>
              <a:buNone/>
              <a:tabLst>
                <a:tab pos="0" algn="l"/>
              </a:tabLst>
            </a:pPr>
            <a:r>
              <a:rPr lang="en" sz="1600" b="1" strike="noStrike" spc="-1">
                <a:solidFill>
                  <a:srgbClr val="0000FF"/>
                </a:solidFill>
                <a:latin typeface="Arial"/>
                <a:ea typeface="Arial"/>
              </a:rPr>
              <a:t>Linux Distributions (“flavors”)</a:t>
            </a:r>
            <a:endParaRPr lang="en-US" sz="1600" b="0" strike="noStrike" spc="-1">
              <a:latin typeface="Arial"/>
            </a:endParaRPr>
          </a:p>
        </p:txBody>
      </p:sp>
      <p:sp>
        <p:nvSpPr>
          <p:cNvPr id="193" name="Google Shape;100;p17"/>
          <p:cNvSpPr/>
          <p:nvPr/>
        </p:nvSpPr>
        <p:spPr>
          <a:xfrm flipH="1">
            <a:off x="2825640" y="2255040"/>
            <a:ext cx="233244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4" name="Google Shape;101;p17"/>
          <p:cNvSpPr/>
          <p:nvPr/>
        </p:nvSpPr>
        <p:spPr>
          <a:xfrm flipH="1">
            <a:off x="4412160" y="2255400"/>
            <a:ext cx="74556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5" name="Google Shape;102;p17"/>
          <p:cNvSpPr/>
          <p:nvPr/>
        </p:nvSpPr>
        <p:spPr>
          <a:xfrm>
            <a:off x="5159520" y="2255400"/>
            <a:ext cx="84096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6" name="Google Shape;103;p17"/>
          <p:cNvSpPr/>
          <p:nvPr/>
        </p:nvSpPr>
        <p:spPr>
          <a:xfrm>
            <a:off x="5159520" y="2255400"/>
            <a:ext cx="2427840" cy="6519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197" name="Google Shape;104;p17"/>
          <p:cNvSpPr/>
          <p:nvPr/>
        </p:nvSpPr>
        <p:spPr>
          <a:xfrm>
            <a:off x="205200" y="3954960"/>
            <a:ext cx="8732880" cy="912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30120">
              <a:lnSpc>
                <a:spcPct val="100000"/>
              </a:lnSpc>
              <a:buClr>
                <a:srgbClr val="000000"/>
              </a:buClr>
              <a:buFont typeface="Arial"/>
              <a:buChar char="●"/>
            </a:pPr>
            <a:r>
              <a:rPr lang="en" sz="1600" b="0" strike="noStrike" spc="-1">
                <a:solidFill>
                  <a:srgbClr val="000000"/>
                </a:solidFill>
                <a:latin typeface="Arial"/>
                <a:ea typeface="Arial"/>
              </a:rPr>
              <a:t>Linux is a popular choice for supercomputers (e.g., PSU Roar, NCAR Cheyenne)</a:t>
            </a:r>
            <a:endParaRPr lang="en-US" sz="1600" b="0" strike="noStrike" spc="-1">
              <a:latin typeface="Arial"/>
            </a:endParaRPr>
          </a:p>
          <a:p>
            <a:pPr marL="457200" indent="-330120">
              <a:lnSpc>
                <a:spcPct val="100000"/>
              </a:lnSpc>
              <a:buClr>
                <a:srgbClr val="000000"/>
              </a:buClr>
              <a:buFont typeface="Arial"/>
              <a:buChar char="●"/>
            </a:pPr>
            <a:r>
              <a:rPr lang="en" sz="1600" b="0" strike="noStrike" spc="-1">
                <a:solidFill>
                  <a:srgbClr val="000000"/>
                </a:solidFill>
                <a:latin typeface="Arial"/>
                <a:ea typeface="Arial"/>
              </a:rPr>
              <a:t>One of the benefits of Linux is that it is </a:t>
            </a:r>
            <a:r>
              <a:rPr lang="en" sz="1600" b="0" i="1" strike="noStrike" spc="-1">
                <a:solidFill>
                  <a:srgbClr val="000000"/>
                </a:solidFill>
                <a:latin typeface="Arial"/>
                <a:ea typeface="Arial"/>
              </a:rPr>
              <a:t>open source</a:t>
            </a:r>
            <a:r>
              <a:rPr lang="en" sz="1600" b="0" strike="noStrike" spc="-1">
                <a:solidFill>
                  <a:srgbClr val="000000"/>
                </a:solidFill>
                <a:latin typeface="Arial"/>
                <a:ea typeface="Arial"/>
              </a:rPr>
              <a:t>, which means the kernel is free and people can tinker with it</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9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311760" y="29268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Some Computer Jargon</a:t>
            </a:r>
            <a:endParaRPr lang="en-US" sz="2800" b="0" strike="noStrike" spc="-1">
              <a:solidFill>
                <a:srgbClr val="000000"/>
              </a:solidFill>
              <a:latin typeface="Arial"/>
            </a:endParaRPr>
          </a:p>
        </p:txBody>
      </p:sp>
      <p:sp>
        <p:nvSpPr>
          <p:cNvPr id="199" name="PlaceHolder 2"/>
          <p:cNvSpPr>
            <a:spLocks noGrp="1"/>
          </p:cNvSpPr>
          <p:nvPr>
            <p:ph/>
          </p:nvPr>
        </p:nvSpPr>
        <p:spPr>
          <a:xfrm>
            <a:off x="311760" y="847800"/>
            <a:ext cx="8520120" cy="41176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Server:</a:t>
            </a:r>
            <a:r>
              <a:rPr lang="en" sz="1800" b="0" strike="noStrike" spc="-1">
                <a:solidFill>
                  <a:srgbClr val="000000"/>
                </a:solidFill>
                <a:latin typeface="Arial"/>
                <a:ea typeface="Arial"/>
              </a:rPr>
              <a:t> Any device (e.g., computer) that processes requests made by clients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Web servers deliver website information to users when surfing the internet</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Cloud servers are remote computers that can be accessed over the internet</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Cluster:</a:t>
            </a:r>
            <a:r>
              <a:rPr lang="en" sz="1800" b="0" strike="noStrike" spc="-1">
                <a:solidFill>
                  <a:srgbClr val="000000"/>
                </a:solidFill>
                <a:latin typeface="Arial"/>
                <a:ea typeface="Arial"/>
              </a:rPr>
              <a:t> A collection of computers used to perform computationally-intensive tasks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Ex) NCAR Cheyenne supercomputer</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Node: </a:t>
            </a:r>
            <a:r>
              <a:rPr lang="en" sz="1800" b="0" strike="noStrike" spc="-1">
                <a:solidFill>
                  <a:srgbClr val="000000"/>
                </a:solidFill>
                <a:latin typeface="Arial"/>
                <a:ea typeface="Arial"/>
              </a:rPr>
              <a:t>A single device in a larger network (e.g., server, printer, desktop)</a:t>
            </a:r>
            <a:endParaRPr lang="en-US" sz="18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Central Processing Unit (CPU):</a:t>
            </a:r>
            <a:r>
              <a:rPr lang="en" sz="1800" b="0" strike="noStrike" spc="-1">
                <a:solidFill>
                  <a:srgbClr val="000000"/>
                </a:solidFill>
                <a:latin typeface="Arial"/>
                <a:ea typeface="Arial"/>
              </a:rPr>
              <a:t> Can refer to the computer chip (e.g., Intel i7) or the number of cores (each core can handle one process)</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“Core,” “CPU,” and “processor” tend to be used interchangeably</a:t>
            </a:r>
            <a:endParaRPr lang="en-US" sz="14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See slides at the end of this presentation for a deeper dive on this topic</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Parallelization:</a:t>
            </a:r>
            <a:r>
              <a:rPr lang="en" sz="1800" b="0" strike="noStrike" spc="-1">
                <a:solidFill>
                  <a:srgbClr val="000000"/>
                </a:solidFill>
                <a:latin typeface="Arial"/>
                <a:ea typeface="Arial"/>
              </a:rPr>
              <a:t> Dividing a task between multiple cores for increased efficiency</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“Using a comb instead of a toothpick to comb your hair”</a:t>
            </a:r>
            <a:endParaRPr lang="en-US" sz="14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115;p19"/>
          <p:cNvSpPr/>
          <p:nvPr/>
        </p:nvSpPr>
        <p:spPr>
          <a:xfrm>
            <a:off x="718200" y="1408320"/>
            <a:ext cx="6854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lethe</a:t>
            </a:r>
            <a:endParaRPr lang="en-US" sz="1600" b="0" strike="noStrike" spc="-1">
              <a:latin typeface="Arial"/>
            </a:endParaRPr>
          </a:p>
        </p:txBody>
      </p:sp>
      <p:sp>
        <p:nvSpPr>
          <p:cNvPr id="201" name="Google Shape;116;p19"/>
          <p:cNvSpPr/>
          <p:nvPr/>
        </p:nvSpPr>
        <p:spPr>
          <a:xfrm>
            <a:off x="2905560" y="1408320"/>
            <a:ext cx="5407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rita</a:t>
            </a:r>
            <a:endParaRPr lang="en-US" sz="1600" b="0" strike="noStrike" spc="-1">
              <a:latin typeface="Arial"/>
            </a:endParaRPr>
          </a:p>
        </p:txBody>
      </p:sp>
      <p:sp>
        <p:nvSpPr>
          <p:cNvPr id="202" name="Google Shape;117;p19"/>
          <p:cNvSpPr/>
          <p:nvPr/>
        </p:nvSpPr>
        <p:spPr>
          <a:xfrm>
            <a:off x="5936400" y="140832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home</a:t>
            </a:r>
            <a:endParaRPr lang="en-US" sz="1600" b="0" strike="noStrike" spc="-1">
              <a:latin typeface="Arial"/>
            </a:endParaRPr>
          </a:p>
        </p:txBody>
      </p:sp>
      <p:sp>
        <p:nvSpPr>
          <p:cNvPr id="203" name="Google Shape;118;p19"/>
          <p:cNvSpPr/>
          <p:nvPr/>
        </p:nvSpPr>
        <p:spPr>
          <a:xfrm>
            <a:off x="4948560" y="1408320"/>
            <a:ext cx="6854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twist</a:t>
            </a:r>
            <a:endParaRPr lang="en-US" sz="1600" b="0" strike="noStrike" spc="-1">
              <a:latin typeface="Arial"/>
            </a:endParaRPr>
          </a:p>
        </p:txBody>
      </p:sp>
      <p:sp>
        <p:nvSpPr>
          <p:cNvPr id="204" name="Google Shape;119;p19"/>
          <p:cNvSpPr/>
          <p:nvPr/>
        </p:nvSpPr>
        <p:spPr>
          <a:xfrm>
            <a:off x="3724920" y="1408320"/>
            <a:ext cx="9212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graupel</a:t>
            </a:r>
            <a:endParaRPr lang="en-US" sz="1600" b="0" strike="noStrike" spc="-1">
              <a:latin typeface="Arial"/>
            </a:endParaRPr>
          </a:p>
        </p:txBody>
      </p:sp>
      <p:sp>
        <p:nvSpPr>
          <p:cNvPr id="205" name="Google Shape;120;p19"/>
          <p:cNvSpPr/>
          <p:nvPr/>
        </p:nvSpPr>
        <p:spPr>
          <a:xfrm>
            <a:off x="6954480" y="1408320"/>
            <a:ext cx="201420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0" strike="noStrike" spc="-1">
                <a:solidFill>
                  <a:srgbClr val="000000"/>
                </a:solidFill>
                <a:latin typeface="Arial"/>
                <a:ea typeface="Arial"/>
              </a:rPr>
              <a:t>And so on...</a:t>
            </a:r>
            <a:endParaRPr lang="en-US" sz="1600" b="0" strike="noStrike" spc="-1">
              <a:latin typeface="Arial"/>
            </a:endParaRPr>
          </a:p>
        </p:txBody>
      </p:sp>
      <p:sp>
        <p:nvSpPr>
          <p:cNvPr id="206" name="Google Shape;121;p19"/>
          <p:cNvSpPr/>
          <p:nvPr/>
        </p:nvSpPr>
        <p:spPr>
          <a:xfrm>
            <a:off x="2830680" y="382320"/>
            <a:ext cx="3482280" cy="48744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000000"/>
                </a:solidFill>
                <a:latin typeface="Arial"/>
                <a:ea typeface="Arial"/>
              </a:rPr>
              <a:t>PSU METEO Linux Network</a:t>
            </a:r>
            <a:endParaRPr lang="en-US" sz="2000" b="0" strike="noStrike" spc="-1">
              <a:latin typeface="Arial"/>
            </a:endParaRPr>
          </a:p>
        </p:txBody>
      </p:sp>
      <p:sp>
        <p:nvSpPr>
          <p:cNvPr id="207" name="Google Shape;122;p19"/>
          <p:cNvSpPr/>
          <p:nvPr/>
        </p:nvSpPr>
        <p:spPr>
          <a:xfrm flipH="1">
            <a:off x="1061280" y="874800"/>
            <a:ext cx="35107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08" name="Google Shape;123;p19"/>
          <p:cNvSpPr/>
          <p:nvPr/>
        </p:nvSpPr>
        <p:spPr>
          <a:xfrm flipH="1">
            <a:off x="3176280" y="874800"/>
            <a:ext cx="139536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09" name="Google Shape;124;p19"/>
          <p:cNvSpPr/>
          <p:nvPr/>
        </p:nvSpPr>
        <p:spPr>
          <a:xfrm flipH="1">
            <a:off x="4186080" y="874800"/>
            <a:ext cx="3859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0" name="Google Shape;125;p19"/>
          <p:cNvSpPr/>
          <p:nvPr/>
        </p:nvSpPr>
        <p:spPr>
          <a:xfrm>
            <a:off x="4572000" y="874800"/>
            <a:ext cx="71892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1" name="Google Shape;126;p19"/>
          <p:cNvSpPr/>
          <p:nvPr/>
        </p:nvSpPr>
        <p:spPr>
          <a:xfrm>
            <a:off x="4572000" y="874800"/>
            <a:ext cx="176364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12" name="Google Shape;127;p19"/>
          <p:cNvSpPr/>
          <p:nvPr/>
        </p:nvSpPr>
        <p:spPr>
          <a:xfrm>
            <a:off x="578520" y="1296720"/>
            <a:ext cx="7715160" cy="664200"/>
          </a:xfrm>
          <a:prstGeom prst="rect">
            <a:avLst/>
          </a:prstGeom>
          <a:noFill/>
          <a:ln w="28440">
            <a:solidFill>
              <a:srgbClr val="980000"/>
            </a:solidFill>
            <a:round/>
          </a:ln>
        </p:spPr>
        <p:style>
          <a:lnRef idx="0">
            <a:scrgbClr r="0" g="0" b="0"/>
          </a:lnRef>
          <a:fillRef idx="0">
            <a:scrgbClr r="0" g="0" b="0"/>
          </a:fillRef>
          <a:effectRef idx="0">
            <a:scrgbClr r="0" g="0" b="0"/>
          </a:effectRef>
          <a:fontRef idx="minor"/>
        </p:style>
      </p:sp>
      <p:sp>
        <p:nvSpPr>
          <p:cNvPr id="213" name="Google Shape;128;p19"/>
          <p:cNvSpPr/>
          <p:nvPr/>
        </p:nvSpPr>
        <p:spPr>
          <a:xfrm>
            <a:off x="578520" y="1961280"/>
            <a:ext cx="342864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980000"/>
                </a:solidFill>
                <a:latin typeface="Arial"/>
                <a:ea typeface="Arial"/>
              </a:rPr>
              <a:t>Different servers (most research groups have their own servers)</a:t>
            </a:r>
            <a:endParaRPr lang="en-US" sz="1600" b="0" strike="noStrike" spc="-1">
              <a:latin typeface="Arial"/>
            </a:endParaRPr>
          </a:p>
        </p:txBody>
      </p:sp>
      <p:sp>
        <p:nvSpPr>
          <p:cNvPr id="214" name="Google Shape;129;p19"/>
          <p:cNvSpPr/>
          <p:nvPr/>
        </p:nvSpPr>
        <p:spPr>
          <a:xfrm>
            <a:off x="5936400" y="238284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meteo</a:t>
            </a:r>
            <a:endParaRPr lang="en-US" sz="1600" b="0" strike="noStrike" spc="-1">
              <a:latin typeface="Arial"/>
            </a:endParaRPr>
          </a:p>
        </p:txBody>
      </p:sp>
      <p:sp>
        <p:nvSpPr>
          <p:cNvPr id="215" name="Google Shape;130;p19"/>
          <p:cNvSpPr/>
          <p:nvPr/>
        </p:nvSpPr>
        <p:spPr>
          <a:xfrm>
            <a:off x="6637680" y="3235680"/>
            <a:ext cx="79848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cnl18</a:t>
            </a:r>
            <a:endParaRPr lang="en-US" sz="1600" b="0" strike="noStrike" spc="-1">
              <a:latin typeface="Arial"/>
            </a:endParaRPr>
          </a:p>
        </p:txBody>
      </p:sp>
      <p:sp>
        <p:nvSpPr>
          <p:cNvPr id="216" name="Google Shape;131;p19"/>
          <p:cNvSpPr/>
          <p:nvPr/>
        </p:nvSpPr>
        <p:spPr>
          <a:xfrm>
            <a:off x="5376600" y="3235680"/>
            <a:ext cx="100332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pmm116</a:t>
            </a:r>
            <a:endParaRPr lang="en-US" sz="1600" b="0" strike="noStrike" spc="-1">
              <a:latin typeface="Arial"/>
            </a:endParaRPr>
          </a:p>
        </p:txBody>
      </p:sp>
      <p:sp>
        <p:nvSpPr>
          <p:cNvPr id="217" name="Google Shape;132;p19"/>
          <p:cNvSpPr/>
          <p:nvPr/>
        </p:nvSpPr>
        <p:spPr>
          <a:xfrm>
            <a:off x="3949200" y="3235680"/>
            <a:ext cx="117000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sfm5282</a:t>
            </a:r>
            <a:endParaRPr lang="en-US" sz="1600" b="0" strike="noStrike" spc="-1">
              <a:latin typeface="Arial"/>
            </a:endParaRPr>
          </a:p>
        </p:txBody>
      </p:sp>
      <p:sp>
        <p:nvSpPr>
          <p:cNvPr id="218" name="Google Shape;133;p19"/>
          <p:cNvSpPr/>
          <p:nvPr/>
        </p:nvSpPr>
        <p:spPr>
          <a:xfrm>
            <a:off x="1693800" y="1408320"/>
            <a:ext cx="921240" cy="425880"/>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0" strike="noStrike" spc="-1">
                <a:solidFill>
                  <a:srgbClr val="000000"/>
                </a:solidFill>
                <a:latin typeface="Arial"/>
                <a:ea typeface="Arial"/>
              </a:rPr>
              <a:t>charney</a:t>
            </a:r>
            <a:endParaRPr lang="en-US" sz="1600" b="0" strike="noStrike" spc="-1">
              <a:latin typeface="Arial"/>
            </a:endParaRPr>
          </a:p>
        </p:txBody>
      </p:sp>
      <p:sp>
        <p:nvSpPr>
          <p:cNvPr id="219" name="Google Shape;134;p19"/>
          <p:cNvSpPr/>
          <p:nvPr/>
        </p:nvSpPr>
        <p:spPr>
          <a:xfrm flipH="1">
            <a:off x="2153520" y="874800"/>
            <a:ext cx="2416680" cy="53352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0" name="Google Shape;135;p19"/>
          <p:cNvSpPr/>
          <p:nvPr/>
        </p:nvSpPr>
        <p:spPr>
          <a:xfrm>
            <a:off x="6336000" y="1839600"/>
            <a:ext cx="360" cy="54288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1" name="Google Shape;136;p19"/>
          <p:cNvSpPr/>
          <p:nvPr/>
        </p:nvSpPr>
        <p:spPr>
          <a:xfrm flipH="1">
            <a:off x="5877360" y="2814120"/>
            <a:ext cx="45684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2" name="Google Shape;137;p19"/>
          <p:cNvSpPr/>
          <p:nvPr/>
        </p:nvSpPr>
        <p:spPr>
          <a:xfrm flipH="1">
            <a:off x="4532760" y="2814120"/>
            <a:ext cx="180108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3" name="Google Shape;138;p19"/>
          <p:cNvSpPr/>
          <p:nvPr/>
        </p:nvSpPr>
        <p:spPr>
          <a:xfrm>
            <a:off x="6336000" y="2814120"/>
            <a:ext cx="700920" cy="421560"/>
          </a:xfrm>
          <a:custGeom>
            <a:avLst/>
            <a:gdLst/>
            <a:ahLst/>
            <a:cxnLst/>
            <a:rect l="l" t="t" r="r" b="b"/>
            <a:pathLst>
              <a:path w="21600" h="21600">
                <a:moveTo>
                  <a:pt x="0" y="0"/>
                </a:moveTo>
                <a:lnTo>
                  <a:pt x="21600" y="21600"/>
                </a:lnTo>
              </a:path>
            </a:pathLst>
          </a:custGeom>
          <a:noFill/>
          <a:ln w="28440">
            <a:solidFill>
              <a:srgbClr val="000000"/>
            </a:solidFill>
            <a:round/>
            <a:tailEnd type="triangle" w="med" len="med"/>
          </a:ln>
        </p:spPr>
        <p:style>
          <a:lnRef idx="0">
            <a:scrgbClr r="0" g="0" b="0"/>
          </a:lnRef>
          <a:fillRef idx="0">
            <a:scrgbClr r="0" g="0" b="0"/>
          </a:fillRef>
          <a:effectRef idx="0">
            <a:scrgbClr r="0" g="0" b="0"/>
          </a:effectRef>
          <a:fontRef idx="minor"/>
        </p:style>
      </p:sp>
      <p:sp>
        <p:nvSpPr>
          <p:cNvPr id="224" name="Google Shape;139;p19"/>
          <p:cNvSpPr/>
          <p:nvPr/>
        </p:nvSpPr>
        <p:spPr>
          <a:xfrm>
            <a:off x="7573320" y="3235680"/>
            <a:ext cx="1395360" cy="425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0" strike="noStrike" spc="-1">
                <a:solidFill>
                  <a:srgbClr val="000000"/>
                </a:solidFill>
                <a:latin typeface="Arial"/>
                <a:ea typeface="Arial"/>
              </a:rPr>
              <a:t>And so on...</a:t>
            </a:r>
            <a:endParaRPr lang="en-US" sz="1600" b="0" strike="noStrike" spc="-1">
              <a:latin typeface="Arial"/>
            </a:endParaRPr>
          </a:p>
        </p:txBody>
      </p:sp>
      <p:sp>
        <p:nvSpPr>
          <p:cNvPr id="225" name="Google Shape;140;p19"/>
          <p:cNvSpPr/>
          <p:nvPr/>
        </p:nvSpPr>
        <p:spPr>
          <a:xfrm>
            <a:off x="3804120" y="3119040"/>
            <a:ext cx="5164560" cy="664200"/>
          </a:xfrm>
          <a:prstGeom prst="rect">
            <a:avLst/>
          </a:prstGeom>
          <a:noFill/>
          <a:ln w="28440">
            <a:solidFill>
              <a:srgbClr val="0000FF"/>
            </a:solidFill>
            <a:round/>
          </a:ln>
        </p:spPr>
        <p:style>
          <a:lnRef idx="0">
            <a:scrgbClr r="0" g="0" b="0"/>
          </a:lnRef>
          <a:fillRef idx="0">
            <a:scrgbClr r="0" g="0" b="0"/>
          </a:fillRef>
          <a:effectRef idx="0">
            <a:scrgbClr r="0" g="0" b="0"/>
          </a:effectRef>
          <a:fontRef idx="minor"/>
        </p:style>
      </p:sp>
      <p:sp>
        <p:nvSpPr>
          <p:cNvPr id="226" name="Google Shape;141;p19"/>
          <p:cNvSpPr/>
          <p:nvPr/>
        </p:nvSpPr>
        <p:spPr>
          <a:xfrm>
            <a:off x="3816720" y="3788280"/>
            <a:ext cx="412344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FF"/>
                </a:solidFill>
                <a:latin typeface="Arial"/>
                <a:ea typeface="Arial"/>
              </a:rPr>
              <a:t>Each user has their own space in home (~40 GB limit)</a:t>
            </a:r>
            <a:endParaRPr lang="en-US" sz="1600" b="0" strike="noStrike" spc="-1">
              <a:latin typeface="Arial"/>
            </a:endParaRPr>
          </a:p>
        </p:txBody>
      </p:sp>
      <p:sp>
        <p:nvSpPr>
          <p:cNvPr id="227" name="Google Shape;142;p19"/>
          <p:cNvSpPr/>
          <p:nvPr/>
        </p:nvSpPr>
        <p:spPr>
          <a:xfrm>
            <a:off x="278640" y="2697840"/>
            <a:ext cx="3364560" cy="1399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In addition to the space allotted on home, students typically have large amounts of space on their research group’s server as well</a:t>
            </a:r>
            <a:endParaRPr lang="en-US" sz="1600" b="0" strike="noStrike" spc="-1">
              <a:latin typeface="Arial"/>
            </a:endParaRPr>
          </a:p>
        </p:txBody>
      </p:sp>
      <p:sp>
        <p:nvSpPr>
          <p:cNvPr id="228" name="Google Shape;143;p19"/>
          <p:cNvSpPr/>
          <p:nvPr/>
        </p:nvSpPr>
        <p:spPr>
          <a:xfrm>
            <a:off x="278640" y="4233960"/>
            <a:ext cx="3364560" cy="6692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600" b="1" strike="noStrike" spc="-1">
                <a:solidFill>
                  <a:srgbClr val="000000"/>
                </a:solidFill>
                <a:latin typeface="Arial"/>
                <a:ea typeface="Arial"/>
              </a:rPr>
              <a:t>PSU METEO servers live on the sixth floor in a sealed room</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GUI vs. CLI</a:t>
            </a:r>
            <a:endParaRPr lang="en-US" sz="2800" b="0" strike="noStrike" spc="-1">
              <a:solidFill>
                <a:srgbClr val="000000"/>
              </a:solidFill>
              <a:latin typeface="Arial"/>
            </a:endParaRPr>
          </a:p>
        </p:txBody>
      </p:sp>
      <p:pic>
        <p:nvPicPr>
          <p:cNvPr id="230" name="Google Shape;149;p20"/>
          <p:cNvPicPr/>
          <p:nvPr/>
        </p:nvPicPr>
        <p:blipFill>
          <a:blip r:embed="rId3"/>
          <a:stretch/>
        </p:blipFill>
        <p:spPr>
          <a:xfrm>
            <a:off x="5164920" y="1229400"/>
            <a:ext cx="3397680" cy="1924200"/>
          </a:xfrm>
          <a:prstGeom prst="rect">
            <a:avLst/>
          </a:prstGeom>
          <a:ln w="0">
            <a:noFill/>
          </a:ln>
        </p:spPr>
      </p:pic>
      <p:pic>
        <p:nvPicPr>
          <p:cNvPr id="231" name="Google Shape;150;p20"/>
          <p:cNvPicPr/>
          <p:nvPr/>
        </p:nvPicPr>
        <p:blipFill>
          <a:blip r:embed="rId4"/>
          <a:stretch/>
        </p:blipFill>
        <p:spPr>
          <a:xfrm>
            <a:off x="984600" y="1017720"/>
            <a:ext cx="3129840" cy="2347200"/>
          </a:xfrm>
          <a:prstGeom prst="rect">
            <a:avLst/>
          </a:prstGeom>
          <a:ln w="0">
            <a:noFill/>
          </a:ln>
        </p:spPr>
      </p:pic>
      <p:sp>
        <p:nvSpPr>
          <p:cNvPr id="232" name="Google Shape;151;p20"/>
          <p:cNvSpPr/>
          <p:nvPr/>
        </p:nvSpPr>
        <p:spPr>
          <a:xfrm>
            <a:off x="2894400" y="3365280"/>
            <a:ext cx="122004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5"/>
              </a:rPr>
              <a:t>http://i.imgur.com/JqoHi81.jpg</a:t>
            </a:r>
            <a:r>
              <a:rPr lang="en" sz="600" b="0" strike="noStrike" spc="-1">
                <a:solidFill>
                  <a:srgbClr val="000000"/>
                </a:solidFill>
                <a:latin typeface="Arial"/>
                <a:ea typeface="Arial"/>
              </a:rPr>
              <a:t> </a:t>
            </a:r>
            <a:endParaRPr lang="en-US" sz="600" b="0" strike="noStrike" spc="-1">
              <a:latin typeface="Arial"/>
            </a:endParaRPr>
          </a:p>
        </p:txBody>
      </p:sp>
      <p:sp>
        <p:nvSpPr>
          <p:cNvPr id="233" name="Google Shape;152;p20"/>
          <p:cNvSpPr/>
          <p:nvPr/>
        </p:nvSpPr>
        <p:spPr>
          <a:xfrm>
            <a:off x="5991120" y="3153960"/>
            <a:ext cx="2571480" cy="183240"/>
          </a:xfrm>
          <a:prstGeom prst="rect">
            <a:avLst/>
          </a:prstGeom>
          <a:noFill/>
          <a:ln w="0">
            <a:noFill/>
          </a:ln>
        </p:spPr>
        <p:style>
          <a:lnRef idx="0">
            <a:scrgbClr r="0" g="0" b="0"/>
          </a:lnRef>
          <a:fillRef idx="0">
            <a:scrgbClr r="0" g="0" b="0"/>
          </a:fillRef>
          <a:effectRef idx="0">
            <a:scrgbClr r="0" g="0" b="0"/>
          </a:effectRef>
          <a:fontRef idx="minor"/>
        </p:style>
        <p:txBody>
          <a:bodyPr tIns="92160" bIns="92160" anchor="t">
            <a:spAutoFit/>
          </a:bodyPr>
          <a:lstStyle/>
          <a:p>
            <a:pPr>
              <a:lnSpc>
                <a:spcPct val="100000"/>
              </a:lnSpc>
              <a:buNone/>
              <a:tabLst>
                <a:tab pos="0" algn="l"/>
              </a:tabLst>
            </a:pPr>
            <a:r>
              <a:rPr lang="en" sz="600" b="0" u="sng" strike="noStrike" spc="-1">
                <a:solidFill>
                  <a:srgbClr val="0097A7"/>
                </a:solidFill>
                <a:uFillTx/>
                <a:latin typeface="Arial"/>
                <a:ea typeface="Arial"/>
                <a:hlinkClick r:id="rId6"/>
              </a:rPr>
              <a:t>https://hackernoon.com/hn-images/1*2Pw7--evUBCs5IJVTuqI2A.png</a:t>
            </a:r>
            <a:r>
              <a:rPr lang="en" sz="600" b="0" strike="noStrike" spc="-1">
                <a:solidFill>
                  <a:srgbClr val="000000"/>
                </a:solidFill>
                <a:latin typeface="Arial"/>
                <a:ea typeface="Arial"/>
              </a:rPr>
              <a:t> </a:t>
            </a:r>
            <a:endParaRPr lang="en-US" sz="600" b="0" strike="noStrike" spc="-1">
              <a:latin typeface="Arial"/>
            </a:endParaRPr>
          </a:p>
        </p:txBody>
      </p:sp>
      <p:sp>
        <p:nvSpPr>
          <p:cNvPr id="234" name="Google Shape;153;p20"/>
          <p:cNvSpPr/>
          <p:nvPr/>
        </p:nvSpPr>
        <p:spPr>
          <a:xfrm>
            <a:off x="483480" y="3631320"/>
            <a:ext cx="4132440" cy="1155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00"/>
                </a:solidFill>
                <a:latin typeface="Arial"/>
                <a:ea typeface="Arial"/>
              </a:rPr>
              <a:t>Graphical User Interface</a:t>
            </a:r>
            <a:r>
              <a:rPr lang="en" sz="1600" b="0" strike="noStrike" spc="-1">
                <a:solidFill>
                  <a:srgbClr val="000000"/>
                </a:solidFill>
                <a:latin typeface="Arial"/>
                <a:ea typeface="Arial"/>
              </a:rPr>
              <a:t>: User interacts with computer using graphics. Often </a:t>
            </a:r>
            <a:r>
              <a:rPr lang="en" sz="1600" b="1" strike="noStrike" spc="-1">
                <a:solidFill>
                  <a:srgbClr val="980000"/>
                </a:solidFill>
                <a:latin typeface="Arial"/>
                <a:ea typeface="Arial"/>
              </a:rPr>
              <a:t>more user friendly</a:t>
            </a:r>
            <a:r>
              <a:rPr lang="en" sz="1600" b="0" strike="noStrike" spc="-1">
                <a:solidFill>
                  <a:srgbClr val="000000"/>
                </a:solidFill>
                <a:latin typeface="Arial"/>
                <a:ea typeface="Arial"/>
              </a:rPr>
              <a:t>, but generally </a:t>
            </a:r>
            <a:r>
              <a:rPr lang="en" sz="1600" b="1" strike="noStrike" spc="-1">
                <a:solidFill>
                  <a:srgbClr val="0000FF"/>
                </a:solidFill>
                <a:latin typeface="Arial"/>
                <a:ea typeface="Arial"/>
              </a:rPr>
              <a:t>slower</a:t>
            </a:r>
            <a:r>
              <a:rPr lang="en" sz="1600" b="0" strike="noStrike" spc="-1">
                <a:solidFill>
                  <a:srgbClr val="000000"/>
                </a:solidFill>
                <a:latin typeface="Arial"/>
                <a:ea typeface="Arial"/>
              </a:rPr>
              <a:t> and </a:t>
            </a:r>
            <a:r>
              <a:rPr lang="en" sz="1600" b="1" strike="noStrike" spc="-1">
                <a:solidFill>
                  <a:srgbClr val="0000FF"/>
                </a:solidFill>
                <a:latin typeface="Arial"/>
                <a:ea typeface="Arial"/>
              </a:rPr>
              <a:t>less precise</a:t>
            </a:r>
            <a:endParaRPr lang="en-US" sz="1600" b="0" strike="noStrike" spc="-1">
              <a:latin typeface="Arial"/>
            </a:endParaRPr>
          </a:p>
        </p:txBody>
      </p:sp>
      <p:sp>
        <p:nvSpPr>
          <p:cNvPr id="235" name="Google Shape;154;p20"/>
          <p:cNvSpPr/>
          <p:nvPr/>
        </p:nvSpPr>
        <p:spPr>
          <a:xfrm>
            <a:off x="4797360" y="3631320"/>
            <a:ext cx="4132440" cy="1399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600" b="1" strike="noStrike" spc="-1">
                <a:solidFill>
                  <a:srgbClr val="000000"/>
                </a:solidFill>
                <a:latin typeface="Arial"/>
                <a:ea typeface="Arial"/>
              </a:rPr>
              <a:t>Command Line Interface</a:t>
            </a:r>
            <a:r>
              <a:rPr lang="en" sz="1600" b="0" strike="noStrike" spc="-1">
                <a:solidFill>
                  <a:srgbClr val="000000"/>
                </a:solidFill>
                <a:latin typeface="Arial"/>
                <a:ea typeface="Arial"/>
              </a:rPr>
              <a:t>: User interacts with computer using typed commands. Often </a:t>
            </a:r>
            <a:r>
              <a:rPr lang="en" sz="1600" b="1" strike="noStrike" spc="-1">
                <a:solidFill>
                  <a:srgbClr val="980000"/>
                </a:solidFill>
                <a:latin typeface="Arial"/>
                <a:ea typeface="Arial"/>
              </a:rPr>
              <a:t>harder to use</a:t>
            </a:r>
            <a:r>
              <a:rPr lang="en" sz="1600" b="0" strike="noStrike" spc="-1">
                <a:solidFill>
                  <a:srgbClr val="000000"/>
                </a:solidFill>
                <a:latin typeface="Arial"/>
                <a:ea typeface="Arial"/>
              </a:rPr>
              <a:t>, but generally </a:t>
            </a:r>
            <a:r>
              <a:rPr lang="en" sz="1600" b="1" strike="noStrike" spc="-1">
                <a:solidFill>
                  <a:srgbClr val="0000FF"/>
                </a:solidFill>
                <a:latin typeface="Arial"/>
                <a:ea typeface="Arial"/>
              </a:rPr>
              <a:t>faster</a:t>
            </a:r>
            <a:r>
              <a:rPr lang="en" sz="1600" b="0" strike="noStrike" spc="-1">
                <a:solidFill>
                  <a:srgbClr val="000000"/>
                </a:solidFill>
                <a:latin typeface="Arial"/>
                <a:ea typeface="Arial"/>
              </a:rPr>
              <a:t> and </a:t>
            </a:r>
            <a:r>
              <a:rPr lang="en" sz="1600" b="1" strike="noStrike" spc="-1">
                <a:solidFill>
                  <a:srgbClr val="0000FF"/>
                </a:solidFill>
                <a:latin typeface="Arial"/>
                <a:ea typeface="Arial"/>
              </a:rPr>
              <a:t>more efficient</a:t>
            </a:r>
            <a:r>
              <a:rPr lang="en" sz="1600" b="0" strike="noStrike" spc="-1">
                <a:solidFill>
                  <a:srgbClr val="000000"/>
                </a:solidFill>
                <a:latin typeface="Arial"/>
                <a:ea typeface="Arial"/>
              </a:rPr>
              <a:t> (UNIX CLI is called “the shell”)</a:t>
            </a:r>
            <a:endParaRPr lang="en-US" sz="16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lnSpc>
                <a:spcPct val="100000"/>
              </a:lnSpc>
              <a:buNone/>
              <a:tabLst>
                <a:tab pos="0" algn="l"/>
              </a:tabLst>
            </a:pPr>
            <a:r>
              <a:rPr lang="en" sz="2800" b="0" strike="noStrike" spc="-1">
                <a:solidFill>
                  <a:srgbClr val="000000"/>
                </a:solidFill>
                <a:latin typeface="Arial"/>
                <a:ea typeface="Arial"/>
              </a:rPr>
              <a:t>Connecting to the PSU METEO Linux Network</a:t>
            </a:r>
            <a:endParaRPr lang="en-US" sz="2800" b="0" strike="noStrike" spc="-1">
              <a:solidFill>
                <a:srgbClr val="000000"/>
              </a:solidFill>
              <a:latin typeface="Arial"/>
            </a:endParaRPr>
          </a:p>
        </p:txBody>
      </p:sp>
      <p:sp>
        <p:nvSpPr>
          <p:cNvPr id="237" name="PlaceHolder 2"/>
          <p:cNvSpPr>
            <a:spLocks noGrp="1"/>
          </p:cNvSpPr>
          <p:nvPr>
            <p:ph/>
          </p:nvPr>
        </p:nvSpPr>
        <p:spPr>
          <a:xfrm>
            <a:off x="311760" y="1128600"/>
            <a:ext cx="8520120" cy="1671480"/>
          </a:xfrm>
          <a:prstGeom prst="rect">
            <a:avLst/>
          </a:prstGeom>
          <a:noFill/>
          <a:ln w="0">
            <a:noFill/>
          </a:ln>
        </p:spPr>
        <p:txBody>
          <a:bodyPr tIns="91440" bIns="91440" anchor="t">
            <a:noAutofit/>
          </a:bodyPr>
          <a:lstStyle/>
          <a:p>
            <a:pPr marL="457200" indent="-343080">
              <a:lnSpc>
                <a:spcPct val="115000"/>
              </a:lnSpc>
              <a:buClr>
                <a:srgbClr val="000000"/>
              </a:buClr>
              <a:buFont typeface="Arial"/>
              <a:buChar char="●"/>
            </a:pPr>
            <a:r>
              <a:rPr lang="en" sz="1800" b="1" strike="noStrike" spc="-1">
                <a:solidFill>
                  <a:srgbClr val="000000"/>
                </a:solidFill>
                <a:latin typeface="Arial"/>
                <a:ea typeface="Arial"/>
              </a:rPr>
              <a:t>Windows:</a:t>
            </a:r>
            <a:r>
              <a:rPr lang="en" sz="1800" b="0" strike="noStrike" spc="-1">
                <a:solidFill>
                  <a:srgbClr val="000000"/>
                </a:solidFill>
                <a:latin typeface="Arial"/>
                <a:ea typeface="Arial"/>
              </a:rPr>
              <a:t> Prior to Windows 10, PCs could not connect to Linux servers on their own. Instead, they used a third-party terminal emulator (e.g., MobaXterm, PuTTY)</a:t>
            </a:r>
            <a:endParaRPr lang="en-US" sz="1800" b="0" strike="noStrike" spc="-1">
              <a:solidFill>
                <a:srgbClr val="000000"/>
              </a:solidFill>
              <a:latin typeface="Arial"/>
            </a:endParaRPr>
          </a:p>
          <a:p>
            <a:pPr marL="914400" lvl="1" indent="-317520">
              <a:lnSpc>
                <a:spcPct val="115000"/>
              </a:lnSpc>
              <a:buClr>
                <a:srgbClr val="000000"/>
              </a:buClr>
              <a:buFont typeface="Arial"/>
              <a:buChar char="○"/>
            </a:pPr>
            <a:r>
              <a:rPr lang="en" sz="1400" b="0" strike="noStrike" spc="-1">
                <a:solidFill>
                  <a:srgbClr val="000000"/>
                </a:solidFill>
                <a:latin typeface="Arial"/>
                <a:ea typeface="Arial"/>
              </a:rPr>
              <a:t>Machines running Windows 10 can use ssh from the Windows command line</a:t>
            </a:r>
            <a:endParaRPr lang="en-US" sz="1400" b="0" strike="noStrike" spc="-1">
              <a:solidFill>
                <a:srgbClr val="000000"/>
              </a:solidFill>
              <a:latin typeface="Arial"/>
            </a:endParaRPr>
          </a:p>
          <a:p>
            <a:pPr marL="457200" indent="-343080">
              <a:lnSpc>
                <a:spcPct val="115000"/>
              </a:lnSpc>
              <a:buClr>
                <a:srgbClr val="000000"/>
              </a:buClr>
              <a:buFont typeface="Arial"/>
              <a:buChar char="●"/>
            </a:pPr>
            <a:r>
              <a:rPr lang="en" sz="1800" b="1" strike="noStrike" spc="-1">
                <a:solidFill>
                  <a:srgbClr val="000000"/>
                </a:solidFill>
                <a:latin typeface="Arial"/>
                <a:ea typeface="Arial"/>
              </a:rPr>
              <a:t>Mac:</a:t>
            </a:r>
            <a:r>
              <a:rPr lang="en" sz="1800" b="0" strike="noStrike" spc="-1">
                <a:solidFill>
                  <a:srgbClr val="000000"/>
                </a:solidFill>
                <a:latin typeface="Arial"/>
                <a:ea typeface="Arial"/>
              </a:rPr>
              <a:t> Can connect to Linux servers using the Terminal app</a:t>
            </a:r>
            <a:endParaRPr lang="en-US" sz="1800" b="0" strike="noStrike" spc="-1">
              <a:solidFill>
                <a:srgbClr val="000000"/>
              </a:solidFill>
              <a:latin typeface="Arial"/>
            </a:endParaRPr>
          </a:p>
        </p:txBody>
      </p:sp>
      <p:sp>
        <p:nvSpPr>
          <p:cNvPr id="238" name="Google Shape;161;p21"/>
          <p:cNvSpPr/>
          <p:nvPr/>
        </p:nvSpPr>
        <p:spPr>
          <a:xfrm>
            <a:off x="371880" y="2781720"/>
            <a:ext cx="6463440" cy="1554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Procedure:</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Install MobaXterm (see next slide)</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Click “Start local terminal”</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Type </a:t>
            </a:r>
            <a:r>
              <a:rPr lang="en" sz="1800" b="1" strike="noStrike" spc="-1">
                <a:solidFill>
                  <a:srgbClr val="38761D"/>
                </a:solidFill>
                <a:latin typeface="Courier New"/>
                <a:ea typeface="Courier New"/>
              </a:rPr>
              <a:t>ssh </a:t>
            </a:r>
            <a:r>
              <a:rPr lang="en" sz="1800" b="1" u="sng" strike="noStrike" spc="-1">
                <a:solidFill>
                  <a:srgbClr val="38761D"/>
                </a:solidFill>
                <a:uFillTx/>
                <a:latin typeface="Courier New"/>
                <a:ea typeface="Courier New"/>
              </a:rPr>
              <a:t>abc1234</a:t>
            </a:r>
            <a:r>
              <a:rPr lang="en" sz="1800" b="1" strike="noStrike" spc="-1">
                <a:solidFill>
                  <a:srgbClr val="38761D"/>
                </a:solidFill>
                <a:latin typeface="Courier New"/>
                <a:ea typeface="Courier New"/>
              </a:rPr>
              <a:t>@ulteosrv2.met.psu.edu</a:t>
            </a:r>
            <a:endParaRPr lang="en-US" sz="1800" b="0" strike="noStrike" spc="-1">
              <a:latin typeface="Arial"/>
            </a:endParaRPr>
          </a:p>
          <a:p>
            <a:pPr marL="457200" indent="-343080">
              <a:lnSpc>
                <a:spcPct val="100000"/>
              </a:lnSpc>
              <a:buClr>
                <a:srgbClr val="000000"/>
              </a:buClr>
              <a:buFont typeface="Arial"/>
              <a:buChar char="➔"/>
              <a:tabLst>
                <a:tab pos="0" algn="l"/>
              </a:tabLst>
            </a:pPr>
            <a:r>
              <a:rPr lang="en" sz="1800" b="0" strike="noStrike" spc="-1">
                <a:solidFill>
                  <a:srgbClr val="000000"/>
                </a:solidFill>
                <a:latin typeface="Arial"/>
                <a:ea typeface="Arial"/>
              </a:rPr>
              <a:t>Authenticate</a:t>
            </a:r>
            <a:endParaRPr lang="en-US" sz="1800" b="0" strike="noStrike" spc="-1">
              <a:latin typeface="Arial"/>
            </a:endParaRPr>
          </a:p>
        </p:txBody>
      </p:sp>
      <p:pic>
        <p:nvPicPr>
          <p:cNvPr id="239" name="Google Shape;162;p21"/>
          <p:cNvPicPr/>
          <p:nvPr/>
        </p:nvPicPr>
        <p:blipFill>
          <a:blip r:embed="rId3"/>
          <a:stretch/>
        </p:blipFill>
        <p:spPr>
          <a:xfrm>
            <a:off x="7117560" y="3140640"/>
            <a:ext cx="1601280" cy="1601280"/>
          </a:xfrm>
          <a:prstGeom prst="rect">
            <a:avLst/>
          </a:prstGeom>
          <a:ln w="0">
            <a:noFill/>
          </a:ln>
        </p:spPr>
      </p:pic>
      <p:sp>
        <p:nvSpPr>
          <p:cNvPr id="240" name="Google Shape;163;p21"/>
          <p:cNvSpPr/>
          <p:nvPr/>
        </p:nvSpPr>
        <p:spPr>
          <a:xfrm>
            <a:off x="311760" y="4351680"/>
            <a:ext cx="6463440" cy="73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000000"/>
                </a:solidFill>
                <a:latin typeface="Arial"/>
                <a:ea typeface="Arial"/>
              </a:rPr>
              <a:t>Note: All commands will be given in </a:t>
            </a:r>
            <a:r>
              <a:rPr lang="en" sz="1800" b="1" strike="noStrike" spc="-1">
                <a:solidFill>
                  <a:srgbClr val="38761D"/>
                </a:solidFill>
                <a:latin typeface="Courier New"/>
                <a:ea typeface="Courier New"/>
              </a:rPr>
              <a:t>Courier New</a:t>
            </a:r>
            <a:r>
              <a:rPr lang="en" sz="1800" b="0" strike="noStrike" spc="-1">
                <a:solidFill>
                  <a:srgbClr val="000000"/>
                </a:solidFill>
                <a:latin typeface="Arial"/>
                <a:ea typeface="Arial"/>
              </a:rPr>
              <a:t> and placeholders will be </a:t>
            </a:r>
            <a:r>
              <a:rPr lang="en" sz="1800" b="0" u="sng" strike="noStrike" spc="-1">
                <a:solidFill>
                  <a:srgbClr val="000000"/>
                </a:solidFill>
                <a:uFillTx/>
                <a:latin typeface="Arial"/>
                <a:ea typeface="Arial"/>
              </a:rPr>
              <a:t>underlined</a:t>
            </a:r>
            <a:endParaRPr lang="en-US" sz="1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6778</TotalTime>
  <Words>4334</Words>
  <Application>Microsoft Office PowerPoint</Application>
  <PresentationFormat>On-screen Show (16:9)</PresentationFormat>
  <Paragraphs>502</Paragraphs>
  <Slides>42</Slides>
  <Notes>12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42</vt:i4>
      </vt:variant>
    </vt:vector>
  </HeadingPairs>
  <TitlesOfParts>
    <vt:vector size="51" baseType="lpstr">
      <vt:lpstr>Arial</vt:lpstr>
      <vt:lpstr>Courier New</vt:lpstr>
      <vt:lpstr>Symbol</vt:lpstr>
      <vt:lpstr>Times New Roman</vt:lpstr>
      <vt:lpstr>Wingdings</vt:lpstr>
      <vt:lpstr>Office Theme</vt:lpstr>
      <vt:lpstr>Office Theme</vt:lpstr>
      <vt:lpstr>Office Theme</vt:lpstr>
      <vt:lpstr>Office Theme</vt:lpstr>
      <vt:lpstr>Meteo Student Linux Workshop</vt:lpstr>
      <vt:lpstr>Acknowledgments</vt:lpstr>
      <vt:lpstr>Workshop Overview</vt:lpstr>
      <vt:lpstr>Session 1: What is Linux?</vt:lpstr>
      <vt:lpstr>PowerPoint Presentation</vt:lpstr>
      <vt:lpstr>Some Computer Jargon</vt:lpstr>
      <vt:lpstr>PowerPoint Presentation</vt:lpstr>
      <vt:lpstr>GUI vs. CLI</vt:lpstr>
      <vt:lpstr>Connecting to the PSU METEO Linux Network</vt:lpstr>
      <vt:lpstr>Downloading MobaXterm on the Walker Workstations</vt:lpstr>
      <vt:lpstr>The Shell: The UNIX CLI</vt:lpstr>
      <vt:lpstr>Linux Commands: Syntax</vt:lpstr>
      <vt:lpstr>Moving Around a Linux System</vt:lpstr>
      <vt:lpstr>Creating and Removing Directories</vt:lpstr>
      <vt:lpstr>Create a Sample Directory and Sample Files</vt:lpstr>
      <vt:lpstr>Moving and Removing Files</vt:lpstr>
      <vt:lpstr>ls -l Output</vt:lpstr>
      <vt:lpstr>File Permissions</vt:lpstr>
      <vt:lpstr>The Module System</vt:lpstr>
      <vt:lpstr>Aliases</vt:lpstr>
      <vt:lpstr>Login Files (.cshrc.cat)</vt:lpstr>
      <vt:lpstr>Checking Storage Limits</vt:lpstr>
      <vt:lpstr>Exploring Other Text Editors: vim</vt:lpstr>
      <vt:lpstr>Editing and Running Code</vt:lpstr>
      <vt:lpstr>Session 1: Key Take-Home Points</vt:lpstr>
      <vt:lpstr>Session 2: Interactive Session</vt:lpstr>
      <vt:lpstr>Task Overview</vt:lpstr>
      <vt:lpstr>Compiled vs. Interpreted Programming Languages</vt:lpstr>
      <vt:lpstr>What is NetCDF?</vt:lpstr>
      <vt:lpstr>Copy Zipped Tarball and Extract Contents</vt:lpstr>
      <vt:lpstr>Load Modules and Create Soft Link for NetCDF Libraries</vt:lpstr>
      <vt:lpstr>Inspect Wind Retrieval</vt:lpstr>
      <vt:lpstr>Compile Fortran Program</vt:lpstr>
      <vt:lpstr>Run the Program!</vt:lpstr>
      <vt:lpstr>Bonus Activity</vt:lpstr>
      <vt:lpstr>Parting Thoughts and Bonus Slides</vt:lpstr>
      <vt:lpstr>A Note About Remote Access</vt:lpstr>
      <vt:lpstr>Vocabulary Review (defaults on METEO system)</vt:lpstr>
      <vt:lpstr>Useful Commands</vt:lpstr>
      <vt:lpstr>Other Resources</vt:lpstr>
      <vt:lpstr>The Truth About CPUs, Cores, and Processes</vt:lpstr>
      <vt:lpstr>Example: ulteosrv2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Student Linux Workshop</dc:title>
  <dc:subject>Introduction to the use of SSH and the Linux command line</dc:subject>
  <dc:creator/>
  <cp:keywords>Linux Unix Command Line</cp:keywords>
  <dc:description/>
  <cp:lastModifiedBy>Schneider, Karl P</cp:lastModifiedBy>
  <cp:revision>11</cp:revision>
  <dcterms:modified xsi:type="dcterms:W3CDTF">2022-10-02T14:50:35Z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Creative Commons Attribution 4.0 International</vt:lpwstr>
  </property>
  <property fmtid="{D5CDD505-2E9C-101B-9397-08002B2CF9AE}" pid="3" name="License URL">
    <vt:lpwstr>http://creativecommons.org/licenses/by/4.0</vt:lpwstr>
  </property>
  <property fmtid="{D5CDD505-2E9C-101B-9397-08002B2CF9AE}" pid="4" name="Notes">
    <vt:r8>41</vt:r8>
  </property>
  <property fmtid="{D5CDD505-2E9C-101B-9397-08002B2CF9AE}" pid="5" name="PresentationFormat">
    <vt:lpwstr>On-screen Show (16:9)</vt:lpwstr>
  </property>
  <property fmtid="{D5CDD505-2E9C-101B-9397-08002B2CF9AE}" pid="6" name="Slides">
    <vt:r8>41</vt:r8>
  </property>
</Properties>
</file>